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334" r:id="rId3"/>
    <p:sldId id="335" r:id="rId4"/>
    <p:sldId id="336" r:id="rId5"/>
    <p:sldId id="260" r:id="rId6"/>
    <p:sldId id="264" r:id="rId7"/>
    <p:sldId id="337" r:id="rId8"/>
    <p:sldId id="338" r:id="rId9"/>
    <p:sldId id="298" r:id="rId10"/>
    <p:sldId id="339" r:id="rId11"/>
    <p:sldId id="340" r:id="rId12"/>
    <p:sldId id="341" r:id="rId13"/>
    <p:sldId id="342" r:id="rId14"/>
    <p:sldId id="343" r:id="rId15"/>
    <p:sldId id="344" r:id="rId16"/>
    <p:sldId id="345" r:id="rId17"/>
    <p:sldId id="346"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DB"/>
    <a:srgbClr val="81BCFD"/>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4"/>
    <p:restoredTop sz="96966"/>
  </p:normalViewPr>
  <p:slideViewPr>
    <p:cSldViewPr snapToGrid="0">
      <p:cViewPr varScale="1">
        <p:scale>
          <a:sx n="60" d="100"/>
          <a:sy n="60" d="100"/>
        </p:scale>
        <p:origin x="8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B347A-0ABA-034F-ADD6-9567AE99B07F}"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09FB8-744D-E145-BF20-E77DCBA4245F}" type="slidenum">
              <a:rPr lang="en-US" smtClean="0"/>
              <a:t>‹#›</a:t>
            </a:fld>
            <a:endParaRPr lang="en-US"/>
          </a:p>
        </p:txBody>
      </p:sp>
    </p:spTree>
    <p:extLst>
      <p:ext uri="{BB962C8B-B14F-4D97-AF65-F5344CB8AC3E}">
        <p14:creationId xmlns:p14="http://schemas.microsoft.com/office/powerpoint/2010/main" val="426263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4AFC-C43C-9A35-3B8E-863A48C44B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789F7E7-4A99-C15B-42EB-930A762CE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B3CBE92-A327-F67A-98A6-F926D5675C89}"/>
              </a:ext>
            </a:extLst>
          </p:cNvPr>
          <p:cNvSpPr>
            <a:spLocks noGrp="1"/>
          </p:cNvSpPr>
          <p:nvPr>
            <p:ph type="dt" sz="half" idx="10"/>
          </p:nvPr>
        </p:nvSpPr>
        <p:spPr/>
        <p:txBody>
          <a:bodyPr/>
          <a:lstStyle/>
          <a:p>
            <a:fld id="{174E905E-0157-5C42-A421-3B2A4622A7B0}" type="datetime1">
              <a:rPr lang="en-SG" smtClean="0"/>
              <a:t>26/9/2023</a:t>
            </a:fld>
            <a:endParaRPr lang="en-US"/>
          </a:p>
        </p:txBody>
      </p:sp>
      <p:sp>
        <p:nvSpPr>
          <p:cNvPr id="5" name="Footer Placeholder 4">
            <a:extLst>
              <a:ext uri="{FF2B5EF4-FFF2-40B4-BE49-F238E27FC236}">
                <a16:creationId xmlns:a16="http://schemas.microsoft.com/office/drawing/2014/main" id="{4C3BEAAC-16FC-A2F8-9D04-040C944B2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38040-DBFC-1BE8-C87F-7BA9738BE551}"/>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206513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4FF2-7121-64FE-9B44-C0D8F4E11DC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A5905F-25B3-90DB-6F44-FBCC5C9E21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3BC022-8049-69E8-1B9A-8BD3C23843BF}"/>
              </a:ext>
            </a:extLst>
          </p:cNvPr>
          <p:cNvSpPr>
            <a:spLocks noGrp="1"/>
          </p:cNvSpPr>
          <p:nvPr>
            <p:ph type="dt" sz="half" idx="10"/>
          </p:nvPr>
        </p:nvSpPr>
        <p:spPr/>
        <p:txBody>
          <a:bodyPr/>
          <a:lstStyle/>
          <a:p>
            <a:fld id="{200A0B3A-4D7A-1140-80B3-91FED68F8B8C}" type="datetime1">
              <a:rPr lang="en-SG" smtClean="0"/>
              <a:t>26/9/2023</a:t>
            </a:fld>
            <a:endParaRPr lang="en-US"/>
          </a:p>
        </p:txBody>
      </p:sp>
      <p:sp>
        <p:nvSpPr>
          <p:cNvPr id="5" name="Footer Placeholder 4">
            <a:extLst>
              <a:ext uri="{FF2B5EF4-FFF2-40B4-BE49-F238E27FC236}">
                <a16:creationId xmlns:a16="http://schemas.microsoft.com/office/drawing/2014/main" id="{FDE2C0B9-F4F2-EC39-D575-9D558C21D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CCE5A-DC38-BCD3-D889-FB6CD5F7AFFD}"/>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1540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E63B7-A5CF-1D27-2108-1A2C5EB202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C14402-FF06-053A-973D-A62D38ABC2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43F5AB-E47C-8C68-327B-894A1462C765}"/>
              </a:ext>
            </a:extLst>
          </p:cNvPr>
          <p:cNvSpPr>
            <a:spLocks noGrp="1"/>
          </p:cNvSpPr>
          <p:nvPr>
            <p:ph type="dt" sz="half" idx="10"/>
          </p:nvPr>
        </p:nvSpPr>
        <p:spPr/>
        <p:txBody>
          <a:bodyPr/>
          <a:lstStyle/>
          <a:p>
            <a:fld id="{3B9AD6E6-9B78-0143-AFB3-5378DEC13DAD}" type="datetime1">
              <a:rPr lang="en-SG" smtClean="0"/>
              <a:t>26/9/2023</a:t>
            </a:fld>
            <a:endParaRPr lang="en-US"/>
          </a:p>
        </p:txBody>
      </p:sp>
      <p:sp>
        <p:nvSpPr>
          <p:cNvPr id="5" name="Footer Placeholder 4">
            <a:extLst>
              <a:ext uri="{FF2B5EF4-FFF2-40B4-BE49-F238E27FC236}">
                <a16:creationId xmlns:a16="http://schemas.microsoft.com/office/drawing/2014/main" id="{12249E95-4641-A978-378E-78EC453B4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0779A-9B39-7D66-2B81-8EA337A15009}"/>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123707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CD8C-7AD7-78E4-F9EC-7080F70169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FB78E5-9E1D-A52B-43F0-1C47861744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4BE8DC-B020-C15D-4C77-AC6E50B3C733}"/>
              </a:ext>
            </a:extLst>
          </p:cNvPr>
          <p:cNvSpPr>
            <a:spLocks noGrp="1"/>
          </p:cNvSpPr>
          <p:nvPr>
            <p:ph type="dt" sz="half" idx="10"/>
          </p:nvPr>
        </p:nvSpPr>
        <p:spPr/>
        <p:txBody>
          <a:bodyPr/>
          <a:lstStyle/>
          <a:p>
            <a:fld id="{68EE6F70-8313-3D4E-AAD3-C1EA3379AB93}" type="datetime1">
              <a:rPr lang="en-SG" smtClean="0"/>
              <a:t>26/9/2023</a:t>
            </a:fld>
            <a:endParaRPr lang="en-US"/>
          </a:p>
        </p:txBody>
      </p:sp>
      <p:sp>
        <p:nvSpPr>
          <p:cNvPr id="5" name="Footer Placeholder 4">
            <a:extLst>
              <a:ext uri="{FF2B5EF4-FFF2-40B4-BE49-F238E27FC236}">
                <a16:creationId xmlns:a16="http://schemas.microsoft.com/office/drawing/2014/main" id="{B8E70410-152D-596A-BFF1-C3EADE5BC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3C3A8-1AF6-39A9-5BE1-7D165AE05605}"/>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407032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C1F1-741B-F046-36D7-7C6B6F6FD4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E82A319-F640-E0F1-AF36-935335122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107A8C-5F7D-4881-C60C-B336239A4A5E}"/>
              </a:ext>
            </a:extLst>
          </p:cNvPr>
          <p:cNvSpPr>
            <a:spLocks noGrp="1"/>
          </p:cNvSpPr>
          <p:nvPr>
            <p:ph type="dt" sz="half" idx="10"/>
          </p:nvPr>
        </p:nvSpPr>
        <p:spPr/>
        <p:txBody>
          <a:bodyPr/>
          <a:lstStyle/>
          <a:p>
            <a:fld id="{646EFA07-3D32-844E-8BE1-E4507804AF4B}" type="datetime1">
              <a:rPr lang="en-SG" smtClean="0"/>
              <a:t>26/9/2023</a:t>
            </a:fld>
            <a:endParaRPr lang="en-US"/>
          </a:p>
        </p:txBody>
      </p:sp>
      <p:sp>
        <p:nvSpPr>
          <p:cNvPr id="5" name="Footer Placeholder 4">
            <a:extLst>
              <a:ext uri="{FF2B5EF4-FFF2-40B4-BE49-F238E27FC236}">
                <a16:creationId xmlns:a16="http://schemas.microsoft.com/office/drawing/2014/main" id="{63D6FF2C-1FF8-5408-A0ED-5D1C37C69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77F07-21BC-1F4E-C6D3-04634528B695}"/>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57542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0686-458B-DC2B-8ACC-52A3D0E7C9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EA7A00-3C56-E75B-193C-1912C8DA09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B06D550-BFDD-D581-A09C-C06BAAEB3F8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6FE3CF2-62E4-C83A-983A-10071582AD26}"/>
              </a:ext>
            </a:extLst>
          </p:cNvPr>
          <p:cNvSpPr>
            <a:spLocks noGrp="1"/>
          </p:cNvSpPr>
          <p:nvPr>
            <p:ph type="dt" sz="half" idx="10"/>
          </p:nvPr>
        </p:nvSpPr>
        <p:spPr/>
        <p:txBody>
          <a:bodyPr/>
          <a:lstStyle/>
          <a:p>
            <a:fld id="{74C2F6E7-AA99-7643-BC5B-5E63C2FD82E7}" type="datetime1">
              <a:rPr lang="en-SG" smtClean="0"/>
              <a:t>26/9/2023</a:t>
            </a:fld>
            <a:endParaRPr lang="en-US"/>
          </a:p>
        </p:txBody>
      </p:sp>
      <p:sp>
        <p:nvSpPr>
          <p:cNvPr id="6" name="Footer Placeholder 5">
            <a:extLst>
              <a:ext uri="{FF2B5EF4-FFF2-40B4-BE49-F238E27FC236}">
                <a16:creationId xmlns:a16="http://schemas.microsoft.com/office/drawing/2014/main" id="{A6916CAB-065F-DD47-F069-516EB7109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9AFA22-18C5-D7E3-47DE-04719DCD53E3}"/>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215698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0826-D2D5-61E7-CC32-1EF9346BC7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8DFFC8-3D5D-1E31-B3E4-5D5B8E88A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34D8EA-13E6-ADBA-06D9-5BF393938F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569C9A-CCF7-1487-F02D-0FAE281F8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2AE6EE-C458-164A-1B9D-73E576D538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111C3A0-4124-2F91-F5A4-A0AFEB9DF07C}"/>
              </a:ext>
            </a:extLst>
          </p:cNvPr>
          <p:cNvSpPr>
            <a:spLocks noGrp="1"/>
          </p:cNvSpPr>
          <p:nvPr>
            <p:ph type="dt" sz="half" idx="10"/>
          </p:nvPr>
        </p:nvSpPr>
        <p:spPr/>
        <p:txBody>
          <a:bodyPr/>
          <a:lstStyle/>
          <a:p>
            <a:fld id="{3FBE207B-2B7D-4B4E-8B2C-C0E0AE51BAE6}" type="datetime1">
              <a:rPr lang="en-SG" smtClean="0"/>
              <a:t>26/9/2023</a:t>
            </a:fld>
            <a:endParaRPr lang="en-US"/>
          </a:p>
        </p:txBody>
      </p:sp>
      <p:sp>
        <p:nvSpPr>
          <p:cNvPr id="8" name="Footer Placeholder 7">
            <a:extLst>
              <a:ext uri="{FF2B5EF4-FFF2-40B4-BE49-F238E27FC236}">
                <a16:creationId xmlns:a16="http://schemas.microsoft.com/office/drawing/2014/main" id="{6E8ABD26-3CB9-47CC-6339-2150BA0C79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8A49BC-A627-B039-F1DC-3630139D61B1}"/>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236964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DE8A-58FB-BFC6-0E4A-11C9B097978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0FAD23-A51A-F167-830A-8316A072DE4F}"/>
              </a:ext>
            </a:extLst>
          </p:cNvPr>
          <p:cNvSpPr>
            <a:spLocks noGrp="1"/>
          </p:cNvSpPr>
          <p:nvPr>
            <p:ph type="dt" sz="half" idx="10"/>
          </p:nvPr>
        </p:nvSpPr>
        <p:spPr/>
        <p:txBody>
          <a:bodyPr/>
          <a:lstStyle/>
          <a:p>
            <a:fld id="{CE0C13E8-BBB2-A344-95CB-58E4242C3B35}" type="datetime1">
              <a:rPr lang="en-SG" smtClean="0"/>
              <a:t>26/9/2023</a:t>
            </a:fld>
            <a:endParaRPr lang="en-US"/>
          </a:p>
        </p:txBody>
      </p:sp>
      <p:sp>
        <p:nvSpPr>
          <p:cNvPr id="4" name="Footer Placeholder 3">
            <a:extLst>
              <a:ext uri="{FF2B5EF4-FFF2-40B4-BE49-F238E27FC236}">
                <a16:creationId xmlns:a16="http://schemas.microsoft.com/office/drawing/2014/main" id="{7970D8B1-219E-D7F1-4CEC-C266ECA02E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573BC7-DCF1-E230-D2D7-89D1625E5C53}"/>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339782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7C3B4-D28C-0B83-F84A-4E2484A5658D}"/>
              </a:ext>
            </a:extLst>
          </p:cNvPr>
          <p:cNvSpPr>
            <a:spLocks noGrp="1"/>
          </p:cNvSpPr>
          <p:nvPr>
            <p:ph type="dt" sz="half" idx="10"/>
          </p:nvPr>
        </p:nvSpPr>
        <p:spPr/>
        <p:txBody>
          <a:bodyPr/>
          <a:lstStyle/>
          <a:p>
            <a:fld id="{BA15B222-BA7D-8047-9611-3C5CFB907794}" type="datetime1">
              <a:rPr lang="en-SG" smtClean="0"/>
              <a:t>26/9/2023</a:t>
            </a:fld>
            <a:endParaRPr lang="en-US"/>
          </a:p>
        </p:txBody>
      </p:sp>
      <p:sp>
        <p:nvSpPr>
          <p:cNvPr id="3" name="Footer Placeholder 2">
            <a:extLst>
              <a:ext uri="{FF2B5EF4-FFF2-40B4-BE49-F238E27FC236}">
                <a16:creationId xmlns:a16="http://schemas.microsoft.com/office/drawing/2014/main" id="{64723EC2-DC24-3D1A-B31E-2211F9C292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767495-2135-1800-A24E-B27EF4EDB972}"/>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96960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35B2-F6F7-3EB7-2047-47C2ACA464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72F21D-EA02-02AD-2E79-178855242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F516EFA-144C-A6BD-7EDD-442199C8F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CC3DBE-EC98-2DF0-5267-7DA22AA2CE00}"/>
              </a:ext>
            </a:extLst>
          </p:cNvPr>
          <p:cNvSpPr>
            <a:spLocks noGrp="1"/>
          </p:cNvSpPr>
          <p:nvPr>
            <p:ph type="dt" sz="half" idx="10"/>
          </p:nvPr>
        </p:nvSpPr>
        <p:spPr/>
        <p:txBody>
          <a:bodyPr/>
          <a:lstStyle/>
          <a:p>
            <a:fld id="{D678669C-60C5-0E44-A193-6907802077ED}" type="datetime1">
              <a:rPr lang="en-SG" smtClean="0"/>
              <a:t>26/9/2023</a:t>
            </a:fld>
            <a:endParaRPr lang="en-US"/>
          </a:p>
        </p:txBody>
      </p:sp>
      <p:sp>
        <p:nvSpPr>
          <p:cNvPr id="6" name="Footer Placeholder 5">
            <a:extLst>
              <a:ext uri="{FF2B5EF4-FFF2-40B4-BE49-F238E27FC236}">
                <a16:creationId xmlns:a16="http://schemas.microsoft.com/office/drawing/2014/main" id="{7E8407F2-3F45-D566-0525-5C3455C5E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70EEE-4726-1772-171A-78F9CFE0AC01}"/>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275624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8147-9026-4C04-D225-3D8FF29EDE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1F9D57-546C-1A2B-8BF8-84ABB92E9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FF633-37D5-A3EE-FE7F-BAB5717C5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AD04BF-B501-0101-6C09-C36FBBD9254D}"/>
              </a:ext>
            </a:extLst>
          </p:cNvPr>
          <p:cNvSpPr>
            <a:spLocks noGrp="1"/>
          </p:cNvSpPr>
          <p:nvPr>
            <p:ph type="dt" sz="half" idx="10"/>
          </p:nvPr>
        </p:nvSpPr>
        <p:spPr/>
        <p:txBody>
          <a:bodyPr/>
          <a:lstStyle/>
          <a:p>
            <a:fld id="{86DEB809-3320-5343-8394-C0D3D8A1478E}" type="datetime1">
              <a:rPr lang="en-SG" smtClean="0"/>
              <a:t>26/9/2023</a:t>
            </a:fld>
            <a:endParaRPr lang="en-US"/>
          </a:p>
        </p:txBody>
      </p:sp>
      <p:sp>
        <p:nvSpPr>
          <p:cNvPr id="6" name="Footer Placeholder 5">
            <a:extLst>
              <a:ext uri="{FF2B5EF4-FFF2-40B4-BE49-F238E27FC236}">
                <a16:creationId xmlns:a16="http://schemas.microsoft.com/office/drawing/2014/main" id="{E188CC77-FEFE-F232-143E-D2A35E91F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F5575-0A06-671C-3F13-4D57D5B93967}"/>
              </a:ext>
            </a:extLst>
          </p:cNvPr>
          <p:cNvSpPr>
            <a:spLocks noGrp="1"/>
          </p:cNvSpPr>
          <p:nvPr>
            <p:ph type="sldNum" sz="quarter" idx="12"/>
          </p:nvPr>
        </p:nvSpPr>
        <p:spPr/>
        <p:txBody>
          <a:bodyPr/>
          <a:lstStyle/>
          <a:p>
            <a:fld id="{CECC0FB2-DEE2-314F-A7AB-9B6FDF9C2561}" type="slidenum">
              <a:rPr lang="en-US" smtClean="0"/>
              <a:t>‹#›</a:t>
            </a:fld>
            <a:endParaRPr lang="en-US"/>
          </a:p>
        </p:txBody>
      </p:sp>
    </p:spTree>
    <p:extLst>
      <p:ext uri="{BB962C8B-B14F-4D97-AF65-F5344CB8AC3E}">
        <p14:creationId xmlns:p14="http://schemas.microsoft.com/office/powerpoint/2010/main" val="251544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7723A-665A-FB4E-77D3-B41360635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6A3B670-A096-FEF7-6C3D-3CEA80495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8A61F-E892-C46C-ED64-556C7AA4F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8ECDF-984B-D149-ADED-D964E2D33035}" type="datetime1">
              <a:rPr lang="en-SG" smtClean="0"/>
              <a:t>26/9/2023</a:t>
            </a:fld>
            <a:endParaRPr lang="en-US"/>
          </a:p>
        </p:txBody>
      </p:sp>
      <p:sp>
        <p:nvSpPr>
          <p:cNvPr id="5" name="Footer Placeholder 4">
            <a:extLst>
              <a:ext uri="{FF2B5EF4-FFF2-40B4-BE49-F238E27FC236}">
                <a16:creationId xmlns:a16="http://schemas.microsoft.com/office/drawing/2014/main" id="{EC279609-1CAC-88DF-44E5-C6864CB2C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412695-862D-A340-5792-D40D4FEA4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C0FB2-DEE2-314F-A7AB-9B6FDF9C2561}" type="slidenum">
              <a:rPr lang="en-US" smtClean="0"/>
              <a:t>‹#›</a:t>
            </a:fld>
            <a:endParaRPr lang="en-US"/>
          </a:p>
        </p:txBody>
      </p:sp>
    </p:spTree>
    <p:extLst>
      <p:ext uri="{BB962C8B-B14F-4D97-AF65-F5344CB8AC3E}">
        <p14:creationId xmlns:p14="http://schemas.microsoft.com/office/powerpoint/2010/main" val="225663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pic>
        <p:nvPicPr>
          <p:cNvPr id="11" name="Picture 11"/>
          <p:cNvPicPr>
            <a:picLocks noChangeAspect="1"/>
          </p:cNvPicPr>
          <p:nvPr/>
        </p:nvPicPr>
        <p:blipFill>
          <a:blip r:embed="rId2"/>
          <a:srcRect t="20750" b="26481"/>
          <a:stretch>
            <a:fillRect/>
          </a:stretch>
        </p:blipFill>
        <p:spPr>
          <a:xfrm>
            <a:off x="1762365" y="1609875"/>
            <a:ext cx="3730429" cy="1107274"/>
          </a:xfrm>
          <a:prstGeom prst="rect">
            <a:avLst/>
          </a:prstGeom>
        </p:spPr>
      </p:pic>
      <p:sp>
        <p:nvSpPr>
          <p:cNvPr id="12" name="TextBox 12"/>
          <p:cNvSpPr txBox="1"/>
          <p:nvPr/>
        </p:nvSpPr>
        <p:spPr>
          <a:xfrm>
            <a:off x="1411987" y="3847371"/>
            <a:ext cx="9368027" cy="984885"/>
          </a:xfrm>
          <a:prstGeom prst="rect">
            <a:avLst/>
          </a:prstGeom>
        </p:spPr>
        <p:txBody>
          <a:bodyPr wrap="square" lIns="0" tIns="0" rIns="0" bIns="0" rtlCol="0" anchor="t">
            <a:spAutoFit/>
          </a:bodyPr>
          <a:lstStyle/>
          <a:p>
            <a:pPr algn="ctr"/>
            <a:r>
              <a:rPr lang="en-US" sz="3200" dirty="0">
                <a:solidFill>
                  <a:srgbClr val="000000"/>
                </a:solidFill>
                <a:latin typeface="Helvetica" pitchFamily="2" charset="0"/>
              </a:rPr>
              <a:t>10x Your Productivity by</a:t>
            </a:r>
            <a:br>
              <a:rPr lang="en-US" sz="3200" dirty="0">
                <a:solidFill>
                  <a:srgbClr val="000000"/>
                </a:solidFill>
                <a:latin typeface="Helvetica" pitchFamily="2" charset="0"/>
              </a:rPr>
            </a:br>
            <a:r>
              <a:rPr lang="en-US" sz="3200" dirty="0">
                <a:solidFill>
                  <a:srgbClr val="000000"/>
                </a:solidFill>
                <a:latin typeface="Helvetica" pitchFamily="2" charset="0"/>
              </a:rPr>
              <a:t>Using AI For Qualitative Research</a:t>
            </a:r>
          </a:p>
        </p:txBody>
      </p:sp>
      <p:sp>
        <p:nvSpPr>
          <p:cNvPr id="17" name="TextBox 16">
            <a:extLst>
              <a:ext uri="{FF2B5EF4-FFF2-40B4-BE49-F238E27FC236}">
                <a16:creationId xmlns:a16="http://schemas.microsoft.com/office/drawing/2014/main" id="{E5935458-8D5B-5C22-89CF-8921D7E0135A}"/>
              </a:ext>
            </a:extLst>
          </p:cNvPr>
          <p:cNvSpPr txBox="1"/>
          <p:nvPr/>
        </p:nvSpPr>
        <p:spPr>
          <a:xfrm>
            <a:off x="4486697" y="5054293"/>
            <a:ext cx="3218606" cy="369332"/>
          </a:xfrm>
          <a:prstGeom prst="rect">
            <a:avLst/>
          </a:prstGeom>
          <a:noFill/>
        </p:spPr>
        <p:txBody>
          <a:bodyPr wrap="square">
            <a:spAutoFit/>
          </a:bodyPr>
          <a:lstStyle/>
          <a:p>
            <a:pPr algn="ctr"/>
            <a:r>
              <a:rPr lang="en-US" sz="1800" dirty="0">
                <a:solidFill>
                  <a:srgbClr val="000000"/>
                </a:solidFill>
                <a:latin typeface="Helvetica" pitchFamily="2" charset="0"/>
              </a:rPr>
              <a:t>WBEN5 Conference</a:t>
            </a:r>
            <a:endParaRPr lang="en-US" dirty="0"/>
          </a:p>
        </p:txBody>
      </p:sp>
      <p:sp>
        <p:nvSpPr>
          <p:cNvPr id="18" name="Slide Number Placeholder 17">
            <a:extLst>
              <a:ext uri="{FF2B5EF4-FFF2-40B4-BE49-F238E27FC236}">
                <a16:creationId xmlns:a16="http://schemas.microsoft.com/office/drawing/2014/main" id="{B21C788A-ED3C-8095-8F49-8CA804149B85}"/>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a:t>
            </a:fld>
            <a:endParaRPr lang="en-US">
              <a:latin typeface="Helvetica" pitchFamily="2" charset="0"/>
            </a:endParaRPr>
          </a:p>
        </p:txBody>
      </p:sp>
      <p:sp>
        <p:nvSpPr>
          <p:cNvPr id="19" name="TextBox 18">
            <a:extLst>
              <a:ext uri="{FF2B5EF4-FFF2-40B4-BE49-F238E27FC236}">
                <a16:creationId xmlns:a16="http://schemas.microsoft.com/office/drawing/2014/main" id="{42096386-8619-ACE3-62CF-C99DA463F921}"/>
              </a:ext>
            </a:extLst>
          </p:cNvPr>
          <p:cNvSpPr txBox="1"/>
          <p:nvPr/>
        </p:nvSpPr>
        <p:spPr>
          <a:xfrm>
            <a:off x="2018277" y="2643860"/>
            <a:ext cx="3218606" cy="369332"/>
          </a:xfrm>
          <a:prstGeom prst="rect">
            <a:avLst/>
          </a:prstGeom>
          <a:noFill/>
        </p:spPr>
        <p:txBody>
          <a:bodyPr wrap="square">
            <a:spAutoFit/>
          </a:bodyPr>
          <a:lstStyle/>
          <a:p>
            <a:pPr algn="ctr"/>
            <a:r>
              <a:rPr lang="en-US" sz="1800" b="1" dirty="0" err="1">
                <a:solidFill>
                  <a:srgbClr val="0F75DB"/>
                </a:solidFill>
                <a:latin typeface="Helvetica" pitchFamily="2" charset="0"/>
              </a:rPr>
              <a:t>www.ailyze.com</a:t>
            </a:r>
            <a:endParaRPr lang="en-US" b="1" dirty="0">
              <a:solidFill>
                <a:srgbClr val="0F75DB"/>
              </a:solidFill>
            </a:endParaRPr>
          </a:p>
        </p:txBody>
      </p:sp>
      <p:pic>
        <p:nvPicPr>
          <p:cNvPr id="1026" name="Picture 2" descr="ResultsinHealth - Home">
            <a:extLst>
              <a:ext uri="{FF2B5EF4-FFF2-40B4-BE49-F238E27FC236}">
                <a16:creationId xmlns:a16="http://schemas.microsoft.com/office/drawing/2014/main" id="{E30C66EE-E78E-006D-B911-33AE16192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08" y="1344086"/>
            <a:ext cx="3660972" cy="1174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268D40-D006-B1CD-4440-C263C0A9DF65}"/>
              </a:ext>
            </a:extLst>
          </p:cNvPr>
          <p:cNvSpPr txBox="1"/>
          <p:nvPr/>
        </p:nvSpPr>
        <p:spPr>
          <a:xfrm>
            <a:off x="6920391" y="2657798"/>
            <a:ext cx="3218606" cy="369332"/>
          </a:xfrm>
          <a:prstGeom prst="rect">
            <a:avLst/>
          </a:prstGeom>
          <a:noFill/>
        </p:spPr>
        <p:txBody>
          <a:bodyPr wrap="square">
            <a:spAutoFit/>
          </a:bodyPr>
          <a:lstStyle/>
          <a:p>
            <a:pPr algn="ctr"/>
            <a:r>
              <a:rPr lang="en-US" sz="1800" b="1" dirty="0" err="1">
                <a:solidFill>
                  <a:srgbClr val="0F75DB"/>
                </a:solidFill>
                <a:latin typeface="Helvetica" pitchFamily="2" charset="0"/>
              </a:rPr>
              <a:t>www.resultsinhealth.org</a:t>
            </a:r>
            <a:endParaRPr lang="en-US" b="1" dirty="0">
              <a:solidFill>
                <a:srgbClr val="0F75D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10</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819333" y="2376555"/>
            <a:ext cx="4974564" cy="2308324"/>
          </a:xfrm>
          <a:prstGeom prst="rect">
            <a:avLst/>
          </a:prstGeom>
          <a:noFill/>
        </p:spPr>
        <p:txBody>
          <a:bodyPr wrap="square">
            <a:spAutoFit/>
          </a:bodyPr>
          <a:lstStyle/>
          <a:p>
            <a:pPr algn="ctr"/>
            <a:r>
              <a:rPr lang="en-US" sz="3600" b="1" dirty="0" err="1">
                <a:solidFill>
                  <a:srgbClr val="000000"/>
                </a:solidFill>
                <a:latin typeface="Helvetica" pitchFamily="2" charset="0"/>
              </a:rPr>
              <a:t>RiH’s</a:t>
            </a:r>
            <a:r>
              <a:rPr lang="en-US" sz="3600" b="1" dirty="0">
                <a:solidFill>
                  <a:srgbClr val="000000"/>
                </a:solidFill>
                <a:latin typeface="Helvetica" pitchFamily="2" charset="0"/>
              </a:rPr>
              <a:t> experience using AI in qualitative research through AILYZE</a:t>
            </a:r>
            <a:endParaRPr lang="en-US" sz="3600" b="1" dirty="0"/>
          </a:p>
        </p:txBody>
      </p:sp>
      <p:pic>
        <p:nvPicPr>
          <p:cNvPr id="9" name="Picture 11">
            <a:extLst>
              <a:ext uri="{FF2B5EF4-FFF2-40B4-BE49-F238E27FC236}">
                <a16:creationId xmlns:a16="http://schemas.microsoft.com/office/drawing/2014/main" id="{ECE19CC5-18BE-CC8D-509F-B183B6601AED}"/>
              </a:ext>
            </a:extLst>
          </p:cNvPr>
          <p:cNvPicPr>
            <a:picLocks noChangeAspect="1"/>
          </p:cNvPicPr>
          <p:nvPr/>
        </p:nvPicPr>
        <p:blipFill>
          <a:blip r:embed="rId2"/>
          <a:srcRect t="20750" b="26481"/>
          <a:stretch>
            <a:fillRect/>
          </a:stretch>
        </p:blipFill>
        <p:spPr>
          <a:xfrm>
            <a:off x="6791113" y="3693330"/>
            <a:ext cx="3730429" cy="1107274"/>
          </a:xfrm>
          <a:prstGeom prst="rect">
            <a:avLst/>
          </a:prstGeom>
        </p:spPr>
      </p:pic>
      <p:sp>
        <p:nvSpPr>
          <p:cNvPr id="19" name="TextBox 18">
            <a:extLst>
              <a:ext uri="{FF2B5EF4-FFF2-40B4-BE49-F238E27FC236}">
                <a16:creationId xmlns:a16="http://schemas.microsoft.com/office/drawing/2014/main" id="{6F0A4FAF-353B-CE22-6911-AECAF3EACFDC}"/>
              </a:ext>
            </a:extLst>
          </p:cNvPr>
          <p:cNvSpPr txBox="1"/>
          <p:nvPr/>
        </p:nvSpPr>
        <p:spPr>
          <a:xfrm>
            <a:off x="7047024" y="4725729"/>
            <a:ext cx="3218606" cy="369332"/>
          </a:xfrm>
          <a:prstGeom prst="rect">
            <a:avLst/>
          </a:prstGeom>
          <a:noFill/>
        </p:spPr>
        <p:txBody>
          <a:bodyPr wrap="square">
            <a:spAutoFit/>
          </a:bodyPr>
          <a:lstStyle/>
          <a:p>
            <a:pPr algn="ctr"/>
            <a:r>
              <a:rPr lang="en-US" sz="1800" b="1" dirty="0" err="1">
                <a:solidFill>
                  <a:srgbClr val="0F75DB"/>
                </a:solidFill>
                <a:latin typeface="Helvetica" pitchFamily="2" charset="0"/>
              </a:rPr>
              <a:t>www.ailyze.com</a:t>
            </a:r>
            <a:endParaRPr lang="en-US" b="1" dirty="0">
              <a:solidFill>
                <a:srgbClr val="0F75DB"/>
              </a:solidFill>
            </a:endParaRPr>
          </a:p>
        </p:txBody>
      </p:sp>
      <p:pic>
        <p:nvPicPr>
          <p:cNvPr id="8" name="Picture 2" descr="ResultsinHealth - Home">
            <a:extLst>
              <a:ext uri="{FF2B5EF4-FFF2-40B4-BE49-F238E27FC236}">
                <a16:creationId xmlns:a16="http://schemas.microsoft.com/office/drawing/2014/main" id="{025A74C7-851B-4603-6B66-5011151E1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821" y="1667850"/>
            <a:ext cx="3660972" cy="11741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BFBFF35-AA66-0C24-DEA2-A2F958BC71A4}"/>
              </a:ext>
            </a:extLst>
          </p:cNvPr>
          <p:cNvSpPr txBox="1"/>
          <p:nvPr/>
        </p:nvSpPr>
        <p:spPr>
          <a:xfrm>
            <a:off x="8378163" y="3142746"/>
            <a:ext cx="556327" cy="461665"/>
          </a:xfrm>
          <a:prstGeom prst="rect">
            <a:avLst/>
          </a:prstGeom>
          <a:noFill/>
        </p:spPr>
        <p:txBody>
          <a:bodyPr wrap="square">
            <a:spAutoFit/>
          </a:bodyPr>
          <a:lstStyle/>
          <a:p>
            <a:pPr algn="ctr"/>
            <a:r>
              <a:rPr lang="en-US" sz="2400" dirty="0">
                <a:solidFill>
                  <a:srgbClr val="000000"/>
                </a:solidFill>
                <a:latin typeface="Helvetica" pitchFamily="2" charset="0"/>
              </a:rPr>
              <a:t>x</a:t>
            </a:r>
            <a:endParaRPr lang="en-US" sz="2400" dirty="0"/>
          </a:p>
        </p:txBody>
      </p:sp>
    </p:spTree>
    <p:extLst>
      <p:ext uri="{BB962C8B-B14F-4D97-AF65-F5344CB8AC3E}">
        <p14:creationId xmlns:p14="http://schemas.microsoft.com/office/powerpoint/2010/main" val="35869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11</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Overview</a:t>
            </a:r>
            <a:endParaRPr lang="en-US" sz="3600" dirty="0"/>
          </a:p>
        </p:txBody>
      </p:sp>
      <p:sp>
        <p:nvSpPr>
          <p:cNvPr id="12" name="TextBox 11">
            <a:extLst>
              <a:ext uri="{FF2B5EF4-FFF2-40B4-BE49-F238E27FC236}">
                <a16:creationId xmlns:a16="http://schemas.microsoft.com/office/drawing/2014/main" id="{35E09251-AD09-8142-2D6A-AF4C905C0F09}"/>
              </a:ext>
            </a:extLst>
          </p:cNvPr>
          <p:cNvSpPr txBox="1"/>
          <p:nvPr/>
        </p:nvSpPr>
        <p:spPr>
          <a:xfrm>
            <a:off x="924387" y="2379203"/>
            <a:ext cx="6657567" cy="2677656"/>
          </a:xfrm>
          <a:prstGeom prst="rect">
            <a:avLst/>
          </a:prstGeom>
          <a:noFill/>
        </p:spPr>
        <p:txBody>
          <a:bodyPr wrap="square">
            <a:spAutoFit/>
          </a:bodyPr>
          <a:lstStyle/>
          <a:p>
            <a:r>
              <a:rPr lang="en-US" sz="2800" dirty="0" err="1">
                <a:latin typeface="Helvetica" pitchFamily="2" charset="0"/>
              </a:rPr>
              <a:t>RiH</a:t>
            </a:r>
            <a:r>
              <a:rPr lang="en-US" sz="2800" dirty="0">
                <a:latin typeface="Helvetica" pitchFamily="2" charset="0"/>
              </a:rPr>
              <a:t> adopted AILYZE’s Enterprise Plan </a:t>
            </a:r>
          </a:p>
          <a:p>
            <a:endParaRPr lang="en-US" sz="2800" dirty="0">
              <a:latin typeface="Helvetica" pitchFamily="2" charset="0"/>
            </a:endParaRPr>
          </a:p>
          <a:p>
            <a:r>
              <a:rPr lang="en-US" sz="2800" dirty="0">
                <a:latin typeface="Helvetica" pitchFamily="2" charset="0"/>
              </a:rPr>
              <a:t>Got assigned a data scientist, who used AILYZE’s most powerful offline AI models to conduct an analysis of KIIs and FGDs (instead of self-serving online)</a:t>
            </a:r>
            <a:endParaRPr lang="en-US" sz="2800" b="1" dirty="0">
              <a:solidFill>
                <a:srgbClr val="0F75DB"/>
              </a:solidFill>
              <a:latin typeface="Helvetica" pitchFamily="2" charset="0"/>
            </a:endParaRPr>
          </a:p>
        </p:txBody>
      </p:sp>
      <p:pic>
        <p:nvPicPr>
          <p:cNvPr id="14" name="Picture 5">
            <a:extLst>
              <a:ext uri="{FF2B5EF4-FFF2-40B4-BE49-F238E27FC236}">
                <a16:creationId xmlns:a16="http://schemas.microsoft.com/office/drawing/2014/main" id="{443F4B40-0016-7B29-60C2-E8945DF6B0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29483" y="1838779"/>
            <a:ext cx="3224558" cy="3290365"/>
          </a:xfrm>
          <a:prstGeom prst="rect">
            <a:avLst/>
          </a:prstGeom>
        </p:spPr>
      </p:pic>
    </p:spTree>
    <p:extLst>
      <p:ext uri="{BB962C8B-B14F-4D97-AF65-F5344CB8AC3E}">
        <p14:creationId xmlns:p14="http://schemas.microsoft.com/office/powerpoint/2010/main" val="145517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12</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Example 1 – Outcome Harvesting</a:t>
            </a:r>
            <a:endParaRPr lang="en-US" sz="3600" dirty="0"/>
          </a:p>
        </p:txBody>
      </p:sp>
      <p:sp>
        <p:nvSpPr>
          <p:cNvPr id="8" name="TextBox 7">
            <a:extLst>
              <a:ext uri="{FF2B5EF4-FFF2-40B4-BE49-F238E27FC236}">
                <a16:creationId xmlns:a16="http://schemas.microsoft.com/office/drawing/2014/main" id="{E4F337EF-14C8-A102-EAAD-C9B9D27971B7}"/>
              </a:ext>
            </a:extLst>
          </p:cNvPr>
          <p:cNvSpPr txBox="1"/>
          <p:nvPr/>
        </p:nvSpPr>
        <p:spPr>
          <a:xfrm>
            <a:off x="618869" y="1694080"/>
            <a:ext cx="11019457" cy="4462760"/>
          </a:xfrm>
          <a:prstGeom prst="rect">
            <a:avLst/>
          </a:prstGeom>
          <a:noFill/>
        </p:spPr>
        <p:txBody>
          <a:bodyPr wrap="square">
            <a:spAutoFit/>
          </a:bodyPr>
          <a:lstStyle/>
          <a:p>
            <a:pPr marL="514350" indent="-514350">
              <a:buFont typeface="+mj-lt"/>
              <a:buAutoNum type="arabicPeriod"/>
            </a:pPr>
            <a:r>
              <a:rPr lang="en-US" sz="2400" dirty="0">
                <a:latin typeface="Helvetica" pitchFamily="2" charset="0"/>
              </a:rPr>
              <a:t>Evaluation of a Sexual &amp; Reproductive Health &amp; Rights Program</a:t>
            </a:r>
          </a:p>
          <a:p>
            <a:pPr marL="514350" indent="-514350">
              <a:buFont typeface="+mj-lt"/>
              <a:buAutoNum type="arabicPeriod"/>
            </a:pPr>
            <a:endParaRPr lang="en-US" sz="2400" dirty="0">
              <a:latin typeface="Helvetica" pitchFamily="2" charset="0"/>
            </a:endParaRPr>
          </a:p>
          <a:p>
            <a:pPr marL="514350" indent="-514350">
              <a:buFont typeface="+mj-lt"/>
              <a:buAutoNum type="arabicPeriod"/>
            </a:pPr>
            <a:r>
              <a:rPr lang="en-US" sz="2400" dirty="0">
                <a:latin typeface="Helvetica" pitchFamily="2" charset="0"/>
              </a:rPr>
              <a:t>AILYZE analyzed ~20 stories of change (docx, ~10 pages each) from Ethiopia, Kenya, Rwanda, Uganda, and Zambia</a:t>
            </a:r>
          </a:p>
          <a:p>
            <a:pPr marL="514350" indent="-514350">
              <a:buFont typeface="+mj-lt"/>
              <a:buAutoNum type="arabicPeriod"/>
            </a:pPr>
            <a:endParaRPr lang="en-US" sz="2400" b="1" dirty="0">
              <a:latin typeface="Helvetica" pitchFamily="2" charset="0"/>
            </a:endParaRPr>
          </a:p>
          <a:p>
            <a:pPr marL="514350" indent="-514350">
              <a:buFont typeface="+mj-lt"/>
              <a:buAutoNum type="arabicPeriod"/>
            </a:pPr>
            <a:r>
              <a:rPr lang="en-US" sz="2400" dirty="0">
                <a:latin typeface="Helvetica" pitchFamily="2" charset="0"/>
              </a:rPr>
              <a:t>AILYZE extracted ~200 outcomes from the documents within 2 days</a:t>
            </a:r>
          </a:p>
          <a:p>
            <a:pPr marL="971550" lvl="1" indent="-514350">
              <a:buFont typeface="+mj-lt"/>
              <a:buAutoNum type="alphaLcPeriod"/>
            </a:pPr>
            <a:r>
              <a:rPr lang="en-US" sz="2000" dirty="0">
                <a:latin typeface="Helvetica" pitchFamily="2" charset="0"/>
              </a:rPr>
              <a:t>Outcome description</a:t>
            </a:r>
          </a:p>
          <a:p>
            <a:pPr marL="971550" lvl="1" indent="-514350">
              <a:buFont typeface="+mj-lt"/>
              <a:buAutoNum type="alphaLcPeriod"/>
            </a:pPr>
            <a:r>
              <a:rPr lang="en-US" sz="2000" dirty="0">
                <a:latin typeface="Helvetica" pitchFamily="2" charset="0"/>
              </a:rPr>
              <a:t>Why the outcome is significant</a:t>
            </a:r>
          </a:p>
          <a:p>
            <a:pPr marL="971550" lvl="1" indent="-514350">
              <a:buFont typeface="+mj-lt"/>
              <a:buAutoNum type="alphaLcPeriod"/>
            </a:pPr>
            <a:r>
              <a:rPr lang="en-US" sz="2000" dirty="0">
                <a:latin typeface="Helvetica" pitchFamily="2" charset="0"/>
              </a:rPr>
              <a:t>How the program contributed to the outcome</a:t>
            </a:r>
          </a:p>
          <a:p>
            <a:pPr marL="971550" lvl="1" indent="-514350">
              <a:buFont typeface="+mj-lt"/>
              <a:buAutoNum type="alphaLcPeriod"/>
            </a:pPr>
            <a:r>
              <a:rPr lang="en-US" sz="2000" dirty="0">
                <a:latin typeface="Helvetica" pitchFamily="2" charset="0"/>
              </a:rPr>
              <a:t>Which Theory of Change pathway that outcome contributed to</a:t>
            </a:r>
          </a:p>
          <a:p>
            <a:pPr marL="971550" lvl="1" indent="-514350">
              <a:buFont typeface="+mj-lt"/>
              <a:buAutoNum type="alphaLcPeriod"/>
            </a:pPr>
            <a:r>
              <a:rPr lang="en-US" sz="2000" dirty="0">
                <a:latin typeface="Helvetica" pitchFamily="2" charset="0"/>
              </a:rPr>
              <a:t>Whether the outcome is positive or negative</a:t>
            </a:r>
          </a:p>
          <a:p>
            <a:pPr marL="971550" lvl="1" indent="-514350">
              <a:buFont typeface="+mj-lt"/>
              <a:buAutoNum type="alphaLcPeriod"/>
            </a:pPr>
            <a:r>
              <a:rPr lang="en-US" sz="2000" dirty="0">
                <a:latin typeface="Helvetica" pitchFamily="2" charset="0"/>
              </a:rPr>
              <a:t>Whether the outcome is intended or unintended</a:t>
            </a:r>
          </a:p>
          <a:p>
            <a:pPr marL="971550" lvl="1" indent="-514350">
              <a:buFont typeface="+mj-lt"/>
              <a:buAutoNum type="alphaLcPeriod"/>
            </a:pPr>
            <a:r>
              <a:rPr lang="en-US" sz="2000" dirty="0">
                <a:latin typeface="Helvetica" pitchFamily="2" charset="0"/>
              </a:rPr>
              <a:t>Supporting quotes from the document</a:t>
            </a:r>
          </a:p>
        </p:txBody>
      </p:sp>
    </p:spTree>
    <p:extLst>
      <p:ext uri="{BB962C8B-B14F-4D97-AF65-F5344CB8AC3E}">
        <p14:creationId xmlns:p14="http://schemas.microsoft.com/office/powerpoint/2010/main" val="1185770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13</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Example 1 – Outcome Harvesting</a:t>
            </a:r>
            <a:endParaRPr lang="en-US" sz="3600" dirty="0"/>
          </a:p>
        </p:txBody>
      </p:sp>
      <p:sp>
        <p:nvSpPr>
          <p:cNvPr id="11" name="TextBox 10">
            <a:extLst>
              <a:ext uri="{FF2B5EF4-FFF2-40B4-BE49-F238E27FC236}">
                <a16:creationId xmlns:a16="http://schemas.microsoft.com/office/drawing/2014/main" id="{A21EBC38-C906-A672-A232-676632423D37}"/>
              </a:ext>
            </a:extLst>
          </p:cNvPr>
          <p:cNvSpPr txBox="1"/>
          <p:nvPr/>
        </p:nvSpPr>
        <p:spPr>
          <a:xfrm>
            <a:off x="819320" y="1622925"/>
            <a:ext cx="7531661" cy="369332"/>
          </a:xfrm>
          <a:prstGeom prst="rect">
            <a:avLst/>
          </a:prstGeom>
          <a:noFill/>
        </p:spPr>
        <p:txBody>
          <a:bodyPr wrap="square">
            <a:spAutoFit/>
          </a:bodyPr>
          <a:lstStyle/>
          <a:p>
            <a:r>
              <a:rPr lang="en-US" u="sng" dirty="0">
                <a:latin typeface="Helvetica" pitchFamily="2" charset="0"/>
              </a:rPr>
              <a:t>Illustrative output generated</a:t>
            </a:r>
            <a:r>
              <a:rPr lang="en-US" dirty="0">
                <a:latin typeface="Helvetica" pitchFamily="2" charset="0"/>
              </a:rPr>
              <a:t> (not real data)</a:t>
            </a:r>
            <a:endParaRPr lang="en-US" u="sng" dirty="0"/>
          </a:p>
        </p:txBody>
      </p:sp>
      <p:graphicFrame>
        <p:nvGraphicFramePr>
          <p:cNvPr id="12" name="Table 11">
            <a:extLst>
              <a:ext uri="{FF2B5EF4-FFF2-40B4-BE49-F238E27FC236}">
                <a16:creationId xmlns:a16="http://schemas.microsoft.com/office/drawing/2014/main" id="{525019F8-31E9-8F8B-B2D0-1CE8A52F97E0}"/>
              </a:ext>
            </a:extLst>
          </p:cNvPr>
          <p:cNvGraphicFramePr>
            <a:graphicFrameLocks noGrp="1"/>
          </p:cNvGraphicFramePr>
          <p:nvPr>
            <p:extLst>
              <p:ext uri="{D42A27DB-BD31-4B8C-83A1-F6EECF244321}">
                <p14:modId xmlns:p14="http://schemas.microsoft.com/office/powerpoint/2010/main" val="833473787"/>
              </p:ext>
            </p:extLst>
          </p:nvPr>
        </p:nvGraphicFramePr>
        <p:xfrm>
          <a:off x="145658" y="2311416"/>
          <a:ext cx="11798184" cy="3519191"/>
        </p:xfrm>
        <a:graphic>
          <a:graphicData uri="http://schemas.openxmlformats.org/drawingml/2006/table">
            <a:tbl>
              <a:tblPr>
                <a:tableStyleId>{5940675A-B579-460E-94D1-54222C63F5DA}</a:tableStyleId>
              </a:tblPr>
              <a:tblGrid>
                <a:gridCol w="720190">
                  <a:extLst>
                    <a:ext uri="{9D8B030D-6E8A-4147-A177-3AD203B41FA5}">
                      <a16:colId xmlns:a16="http://schemas.microsoft.com/office/drawing/2014/main" val="333754372"/>
                    </a:ext>
                  </a:extLst>
                </a:gridCol>
                <a:gridCol w="1246174">
                  <a:extLst>
                    <a:ext uri="{9D8B030D-6E8A-4147-A177-3AD203B41FA5}">
                      <a16:colId xmlns:a16="http://schemas.microsoft.com/office/drawing/2014/main" val="3596382233"/>
                    </a:ext>
                  </a:extLst>
                </a:gridCol>
                <a:gridCol w="983182">
                  <a:extLst>
                    <a:ext uri="{9D8B030D-6E8A-4147-A177-3AD203B41FA5}">
                      <a16:colId xmlns:a16="http://schemas.microsoft.com/office/drawing/2014/main" val="2129770829"/>
                    </a:ext>
                  </a:extLst>
                </a:gridCol>
                <a:gridCol w="983182">
                  <a:extLst>
                    <a:ext uri="{9D8B030D-6E8A-4147-A177-3AD203B41FA5}">
                      <a16:colId xmlns:a16="http://schemas.microsoft.com/office/drawing/2014/main" val="915181451"/>
                    </a:ext>
                  </a:extLst>
                </a:gridCol>
                <a:gridCol w="983182">
                  <a:extLst>
                    <a:ext uri="{9D8B030D-6E8A-4147-A177-3AD203B41FA5}">
                      <a16:colId xmlns:a16="http://schemas.microsoft.com/office/drawing/2014/main" val="3782775787"/>
                    </a:ext>
                  </a:extLst>
                </a:gridCol>
                <a:gridCol w="983182">
                  <a:extLst>
                    <a:ext uri="{9D8B030D-6E8A-4147-A177-3AD203B41FA5}">
                      <a16:colId xmlns:a16="http://schemas.microsoft.com/office/drawing/2014/main" val="3766061156"/>
                    </a:ext>
                  </a:extLst>
                </a:gridCol>
                <a:gridCol w="983182">
                  <a:extLst>
                    <a:ext uri="{9D8B030D-6E8A-4147-A177-3AD203B41FA5}">
                      <a16:colId xmlns:a16="http://schemas.microsoft.com/office/drawing/2014/main" val="2318116421"/>
                    </a:ext>
                  </a:extLst>
                </a:gridCol>
                <a:gridCol w="983182">
                  <a:extLst>
                    <a:ext uri="{9D8B030D-6E8A-4147-A177-3AD203B41FA5}">
                      <a16:colId xmlns:a16="http://schemas.microsoft.com/office/drawing/2014/main" val="1380143402"/>
                    </a:ext>
                  </a:extLst>
                </a:gridCol>
                <a:gridCol w="983182">
                  <a:extLst>
                    <a:ext uri="{9D8B030D-6E8A-4147-A177-3AD203B41FA5}">
                      <a16:colId xmlns:a16="http://schemas.microsoft.com/office/drawing/2014/main" val="4151004365"/>
                    </a:ext>
                  </a:extLst>
                </a:gridCol>
                <a:gridCol w="983182">
                  <a:extLst>
                    <a:ext uri="{9D8B030D-6E8A-4147-A177-3AD203B41FA5}">
                      <a16:colId xmlns:a16="http://schemas.microsoft.com/office/drawing/2014/main" val="2690274107"/>
                    </a:ext>
                  </a:extLst>
                </a:gridCol>
                <a:gridCol w="983182">
                  <a:extLst>
                    <a:ext uri="{9D8B030D-6E8A-4147-A177-3AD203B41FA5}">
                      <a16:colId xmlns:a16="http://schemas.microsoft.com/office/drawing/2014/main" val="3870360168"/>
                    </a:ext>
                  </a:extLst>
                </a:gridCol>
                <a:gridCol w="983182">
                  <a:extLst>
                    <a:ext uri="{9D8B030D-6E8A-4147-A177-3AD203B41FA5}">
                      <a16:colId xmlns:a16="http://schemas.microsoft.com/office/drawing/2014/main" val="1557592404"/>
                    </a:ext>
                  </a:extLst>
                </a:gridCol>
              </a:tblGrid>
              <a:tr h="167681">
                <a:tc>
                  <a:txBody>
                    <a:bodyPr/>
                    <a:lstStyle/>
                    <a:p>
                      <a:pPr algn="l" fontAlgn="b"/>
                      <a:r>
                        <a:rPr lang="en-SG" sz="1200" b="1" u="none" strike="noStrike" dirty="0">
                          <a:effectLst/>
                          <a:latin typeface="Helvetica" pitchFamily="2" charset="0"/>
                        </a:rPr>
                        <a:t>Docx</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Outcome</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Significance</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Contribution</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Quote1</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Quote2</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Quote3</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ToC1</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ToC2</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ToC3</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Positive_</a:t>
                      </a:r>
                      <a:br>
                        <a:rPr lang="en-SG" sz="1200" b="1" u="none" strike="noStrike" dirty="0">
                          <a:effectLst/>
                          <a:latin typeface="Helvetica" pitchFamily="2" charset="0"/>
                        </a:rPr>
                      </a:br>
                      <a:r>
                        <a:rPr lang="en-SG" sz="1200" b="1" u="none" strike="noStrike" dirty="0">
                          <a:effectLst/>
                          <a:latin typeface="Helvetica" pitchFamily="2" charset="0"/>
                        </a:rPr>
                        <a:t>Negative</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Intended_</a:t>
                      </a:r>
                      <a:br>
                        <a:rPr lang="en-SG" sz="1200" b="1" u="none" strike="noStrike" dirty="0">
                          <a:effectLst/>
                          <a:latin typeface="Helvetica" pitchFamily="2" charset="0"/>
                        </a:rPr>
                      </a:br>
                      <a:r>
                        <a:rPr lang="en-SG" sz="1200" b="1" u="none" strike="noStrike" dirty="0">
                          <a:effectLst/>
                          <a:latin typeface="Helvetica" pitchFamily="2" charset="0"/>
                        </a:rPr>
                        <a:t>Unintended</a:t>
                      </a:r>
                      <a:endParaRPr lang="en-SG" sz="1200" b="1" i="0" u="none" strike="noStrike" dirty="0">
                        <a:solidFill>
                          <a:srgbClr val="000000"/>
                        </a:solidFill>
                        <a:effectLst/>
                        <a:latin typeface="Helvetica" pitchFamily="2" charset="0"/>
                      </a:endParaRPr>
                    </a:p>
                  </a:txBody>
                  <a:tcPr marL="5622" marR="5622" marT="5622" marB="0"/>
                </a:tc>
                <a:extLst>
                  <a:ext uri="{0D108BD9-81ED-4DB2-BD59-A6C34878D82A}">
                    <a16:rowId xmlns:a16="http://schemas.microsoft.com/office/drawing/2014/main" val="1202556041"/>
                  </a:ext>
                </a:extLst>
              </a:tr>
              <a:tr h="657958">
                <a:tc>
                  <a:txBody>
                    <a:bodyPr/>
                    <a:lstStyle/>
                    <a:p>
                      <a:pPr algn="l" fontAlgn="b"/>
                      <a:r>
                        <a:rPr lang="en-SG" sz="1200" u="none" strike="noStrike" dirty="0">
                          <a:effectLst/>
                          <a:latin typeface="Helvetica" pitchFamily="2" charset="0"/>
                        </a:rPr>
                        <a:t>Ethiopia_SoC_1</a:t>
                      </a:r>
                      <a:endParaRPr lang="en-SG" sz="1200" b="0" i="0" u="none" strike="noStrike" dirty="0">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Increased awareness about contraceptive methods</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dirty="0">
                          <a:effectLst/>
                          <a:latin typeface="Helvetica" pitchFamily="2" charset="0"/>
                        </a:rPr>
                        <a:t>High</a:t>
                      </a:r>
                      <a:endParaRPr lang="en-SG" sz="1200" b="0" i="0" u="none" strike="noStrike" dirty="0">
                        <a:solidFill>
                          <a:srgbClr val="000000"/>
                        </a:solidFill>
                        <a:effectLst/>
                        <a:latin typeface="Helvetica" pitchFamily="2" charset="0"/>
                      </a:endParaRPr>
                    </a:p>
                  </a:txBody>
                  <a:tcPr marL="5622" marR="5622" marT="5622" marB="0"/>
                </a:tc>
                <a:tc>
                  <a:txBody>
                    <a:bodyPr/>
                    <a:lstStyle/>
                    <a:p>
                      <a:pPr algn="l" fontAlgn="b"/>
                      <a:r>
                        <a:rPr lang="en-SG" sz="1200" u="none" strike="noStrike" dirty="0">
                          <a:effectLst/>
                          <a:latin typeface="Helvetica" pitchFamily="2" charset="0"/>
                        </a:rPr>
                        <a:t>Direct contribution from the program</a:t>
                      </a:r>
                      <a:endParaRPr lang="en-SG" sz="1200" b="0" i="0" u="none" strike="noStrike" dirty="0">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"Before this program, I had no idea there were so many contraceptive options."</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"I've learned so much about how to take control of my reproductive health."</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"Knowledge is power, and this program has empowered me."</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Awareness</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dirty="0">
                          <a:effectLst/>
                          <a:latin typeface="Helvetica" pitchFamily="2" charset="0"/>
                        </a:rPr>
                        <a:t>Knowledge growth</a:t>
                      </a:r>
                      <a:endParaRPr lang="en-SG" sz="1200" b="0" i="0" u="none" strike="noStrike" dirty="0">
                        <a:solidFill>
                          <a:srgbClr val="000000"/>
                        </a:solidFill>
                        <a:effectLst/>
                        <a:latin typeface="Helvetica" pitchFamily="2" charset="0"/>
                      </a:endParaRP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u="none" strike="noStrike">
                          <a:effectLst/>
                          <a:latin typeface="Helvetica" pitchFamily="2" charset="0"/>
                        </a:rPr>
                        <a:t>Positive</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dirty="0">
                          <a:effectLst/>
                          <a:latin typeface="Helvetica" pitchFamily="2" charset="0"/>
                        </a:rPr>
                        <a:t>Intended</a:t>
                      </a:r>
                      <a:endParaRPr lang="en-SG" sz="1200" b="0" i="0" u="none" strike="noStrike" dirty="0">
                        <a:solidFill>
                          <a:srgbClr val="000000"/>
                        </a:solidFill>
                        <a:effectLst/>
                        <a:latin typeface="Helvetica" pitchFamily="2" charset="0"/>
                      </a:endParaRPr>
                    </a:p>
                  </a:txBody>
                  <a:tcPr marL="5622" marR="5622" marT="5622" marB="0"/>
                </a:tc>
                <a:extLst>
                  <a:ext uri="{0D108BD9-81ED-4DB2-BD59-A6C34878D82A}">
                    <a16:rowId xmlns:a16="http://schemas.microsoft.com/office/drawing/2014/main" val="447434650"/>
                  </a:ext>
                </a:extLst>
              </a:tr>
              <a:tr h="657958">
                <a:tc>
                  <a:txBody>
                    <a:bodyPr/>
                    <a:lstStyle/>
                    <a:p>
                      <a:pPr algn="l" fontAlgn="b"/>
                      <a:r>
                        <a:rPr lang="en-SG" sz="1200" u="none" strike="noStrike">
                          <a:effectLst/>
                          <a:latin typeface="Helvetica" pitchFamily="2" charset="0"/>
                        </a:rPr>
                        <a:t>Ethiopia_SoC_2</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Stigmatization of unmarried women seeking contraceptives</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Medium</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Indirect contribution, as the program didn't address cultural beliefs</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"The village elders still frown upon young girls like me going to the health center."</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"I wish the community understood that it's about our health."</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"Despite the stares, I'd rather be safe."</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Cultural norms</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Peer pressure</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dirty="0">
                          <a:effectLst/>
                          <a:latin typeface="Helvetica" pitchFamily="2" charset="0"/>
                        </a:rPr>
                        <a:t>Fear</a:t>
                      </a:r>
                      <a:endParaRPr lang="en-SG" sz="1200" b="0" i="0" u="none" strike="noStrike" dirty="0">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Negative</a:t>
                      </a:r>
                      <a:endParaRPr lang="en-SG" sz="1200" b="0" i="0" u="none" strike="noStrike">
                        <a:solidFill>
                          <a:srgbClr val="000000"/>
                        </a:solidFill>
                        <a:effectLst/>
                        <a:latin typeface="Helvetica" pitchFamily="2" charset="0"/>
                      </a:endParaRPr>
                    </a:p>
                  </a:txBody>
                  <a:tcPr marL="5622" marR="5622" marT="5622" marB="0"/>
                </a:tc>
                <a:tc>
                  <a:txBody>
                    <a:bodyPr/>
                    <a:lstStyle/>
                    <a:p>
                      <a:pPr algn="l" fontAlgn="b"/>
                      <a:r>
                        <a:rPr lang="en-SG" sz="1200" u="none" strike="noStrike">
                          <a:effectLst/>
                          <a:latin typeface="Helvetica" pitchFamily="2" charset="0"/>
                        </a:rPr>
                        <a:t>Unintended</a:t>
                      </a:r>
                      <a:endParaRPr lang="en-SG" sz="1200" b="0" i="0" u="none" strike="noStrike">
                        <a:solidFill>
                          <a:srgbClr val="000000"/>
                        </a:solidFill>
                        <a:effectLst/>
                        <a:latin typeface="Helvetica" pitchFamily="2" charset="0"/>
                      </a:endParaRPr>
                    </a:p>
                  </a:txBody>
                  <a:tcPr marL="5622" marR="5622" marT="5622" marB="0"/>
                </a:tc>
                <a:extLst>
                  <a:ext uri="{0D108BD9-81ED-4DB2-BD59-A6C34878D82A}">
                    <a16:rowId xmlns:a16="http://schemas.microsoft.com/office/drawing/2014/main" val="3594771033"/>
                  </a:ext>
                </a:extLst>
              </a:tr>
              <a:tr h="576245">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G" sz="1200" b="0" i="0" u="none" strike="noStrike" dirty="0">
                          <a:solidFill>
                            <a:srgbClr val="000000"/>
                          </a:solidFill>
                          <a:effectLst/>
                          <a:latin typeface="Helvetica" pitchFamily="2" charset="0"/>
                        </a:rPr>
                        <a:t>…</a:t>
                      </a:r>
                    </a:p>
                  </a:txBody>
                  <a:tcPr marL="5622" marR="5622" marT="5622"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extLst>
                  <a:ext uri="{0D108BD9-81ED-4DB2-BD59-A6C34878D82A}">
                    <a16:rowId xmlns:a16="http://schemas.microsoft.com/office/drawing/2014/main" val="1888167838"/>
                  </a:ext>
                </a:extLst>
              </a:tr>
            </a:tbl>
          </a:graphicData>
        </a:graphic>
      </p:graphicFrame>
    </p:spTree>
    <p:extLst>
      <p:ext uri="{BB962C8B-B14F-4D97-AF65-F5344CB8AC3E}">
        <p14:creationId xmlns:p14="http://schemas.microsoft.com/office/powerpoint/2010/main" val="60097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14</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Example 2 – Content Analysis</a:t>
            </a:r>
            <a:endParaRPr lang="en-US" sz="3600" dirty="0"/>
          </a:p>
        </p:txBody>
      </p:sp>
      <p:sp>
        <p:nvSpPr>
          <p:cNvPr id="8" name="TextBox 7">
            <a:extLst>
              <a:ext uri="{FF2B5EF4-FFF2-40B4-BE49-F238E27FC236}">
                <a16:creationId xmlns:a16="http://schemas.microsoft.com/office/drawing/2014/main" id="{E4F337EF-14C8-A102-EAAD-C9B9D27971B7}"/>
              </a:ext>
            </a:extLst>
          </p:cNvPr>
          <p:cNvSpPr txBox="1"/>
          <p:nvPr/>
        </p:nvSpPr>
        <p:spPr>
          <a:xfrm>
            <a:off x="618869" y="1694080"/>
            <a:ext cx="11019457" cy="3847207"/>
          </a:xfrm>
          <a:prstGeom prst="rect">
            <a:avLst/>
          </a:prstGeom>
          <a:noFill/>
        </p:spPr>
        <p:txBody>
          <a:bodyPr wrap="square">
            <a:spAutoFit/>
          </a:bodyPr>
          <a:lstStyle/>
          <a:p>
            <a:pPr marL="514350" indent="-514350">
              <a:buFont typeface="+mj-lt"/>
              <a:buAutoNum type="arabicPeriod"/>
            </a:pPr>
            <a:r>
              <a:rPr lang="en-US" sz="2400" dirty="0">
                <a:latin typeface="Helvetica" pitchFamily="2" charset="0"/>
              </a:rPr>
              <a:t>Evaluation of a Sexual &amp; Reproductive Health &amp; Rights Program</a:t>
            </a:r>
          </a:p>
          <a:p>
            <a:pPr marL="514350" indent="-514350">
              <a:buFont typeface="+mj-lt"/>
              <a:buAutoNum type="arabicPeriod"/>
            </a:pPr>
            <a:endParaRPr lang="en-US" sz="2400" dirty="0">
              <a:latin typeface="Helvetica" pitchFamily="2" charset="0"/>
            </a:endParaRPr>
          </a:p>
          <a:p>
            <a:pPr marL="514350" indent="-514350">
              <a:buFont typeface="+mj-lt"/>
              <a:buAutoNum type="arabicPeriod"/>
            </a:pPr>
            <a:r>
              <a:rPr lang="en-US" sz="2400" dirty="0">
                <a:latin typeface="Helvetica" pitchFamily="2" charset="0"/>
              </a:rPr>
              <a:t>AILYZE analyzed ~80 KII and FGDs (docx, ~10 pages each) from Ethiopia, Kenya, Rwanda, Uganda, and Zambia</a:t>
            </a:r>
          </a:p>
          <a:p>
            <a:pPr marL="514350" indent="-514350">
              <a:buFont typeface="+mj-lt"/>
              <a:buAutoNum type="arabicPeriod"/>
            </a:pPr>
            <a:endParaRPr lang="en-US" sz="2400" b="1" dirty="0">
              <a:latin typeface="Helvetica" pitchFamily="2" charset="0"/>
            </a:endParaRPr>
          </a:p>
          <a:p>
            <a:pPr marL="514350" indent="-514350">
              <a:buFont typeface="+mj-lt"/>
              <a:buAutoNum type="arabicPeriod"/>
            </a:pPr>
            <a:r>
              <a:rPr lang="en-US" sz="2400" dirty="0">
                <a:latin typeface="Helvetica" pitchFamily="2" charset="0"/>
              </a:rPr>
              <a:t>AILYZE generated ~800 pages of insights from the documents within 2 days</a:t>
            </a:r>
          </a:p>
          <a:p>
            <a:pPr marL="971550" lvl="1" indent="-514350">
              <a:buFont typeface="+mj-lt"/>
              <a:buAutoNum type="alphaLcPeriod"/>
            </a:pPr>
            <a:r>
              <a:rPr lang="en-US" sz="2000" dirty="0">
                <a:latin typeface="Helvetica" pitchFamily="2" charset="0"/>
              </a:rPr>
              <a:t>Covered ~10 evaluation questions</a:t>
            </a:r>
          </a:p>
          <a:p>
            <a:pPr marL="971550" lvl="1" indent="-514350">
              <a:buFont typeface="+mj-lt"/>
              <a:buAutoNum type="alphaLcPeriod"/>
            </a:pPr>
            <a:r>
              <a:rPr lang="en-US" sz="2000" dirty="0">
                <a:latin typeface="Helvetica" pitchFamily="2" charset="0"/>
              </a:rPr>
              <a:t>For each evaluation question, extracted insights and quotes</a:t>
            </a:r>
          </a:p>
          <a:p>
            <a:pPr marL="1428750" lvl="2" indent="-514350">
              <a:buFont typeface="+mj-lt"/>
              <a:buAutoNum type="alphaLcPeriod"/>
            </a:pPr>
            <a:r>
              <a:rPr lang="en-US" sz="2000" dirty="0">
                <a:latin typeface="Helvetica" pitchFamily="2" charset="0"/>
              </a:rPr>
              <a:t>Per KII/FGD</a:t>
            </a:r>
          </a:p>
          <a:p>
            <a:pPr marL="1428750" lvl="2" indent="-514350">
              <a:buFont typeface="+mj-lt"/>
              <a:buAutoNum type="alphaLcPeriod"/>
            </a:pPr>
            <a:r>
              <a:rPr lang="en-US" sz="2000" dirty="0">
                <a:latin typeface="Helvetica" pitchFamily="2" charset="0"/>
              </a:rPr>
              <a:t>Per Country</a:t>
            </a:r>
          </a:p>
          <a:p>
            <a:pPr marL="1428750" lvl="2" indent="-514350">
              <a:buFont typeface="+mj-lt"/>
              <a:buAutoNum type="alphaLcPeriod"/>
            </a:pPr>
            <a:r>
              <a:rPr lang="en-US" sz="2000" dirty="0">
                <a:latin typeface="Helvetica" pitchFamily="2" charset="0"/>
              </a:rPr>
              <a:t>Comparing similarities and differences across countries</a:t>
            </a:r>
          </a:p>
        </p:txBody>
      </p:sp>
    </p:spTree>
    <p:extLst>
      <p:ext uri="{BB962C8B-B14F-4D97-AF65-F5344CB8AC3E}">
        <p14:creationId xmlns:p14="http://schemas.microsoft.com/office/powerpoint/2010/main" val="149043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15</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Example 2 – Content Analysis</a:t>
            </a:r>
            <a:endParaRPr lang="en-US" sz="3600" dirty="0"/>
          </a:p>
        </p:txBody>
      </p:sp>
      <p:sp>
        <p:nvSpPr>
          <p:cNvPr id="11" name="TextBox 10">
            <a:extLst>
              <a:ext uri="{FF2B5EF4-FFF2-40B4-BE49-F238E27FC236}">
                <a16:creationId xmlns:a16="http://schemas.microsoft.com/office/drawing/2014/main" id="{A21EBC38-C906-A672-A232-676632423D37}"/>
              </a:ext>
            </a:extLst>
          </p:cNvPr>
          <p:cNvSpPr txBox="1"/>
          <p:nvPr/>
        </p:nvSpPr>
        <p:spPr>
          <a:xfrm>
            <a:off x="819320" y="1622925"/>
            <a:ext cx="10129204" cy="369332"/>
          </a:xfrm>
          <a:prstGeom prst="rect">
            <a:avLst/>
          </a:prstGeom>
          <a:noFill/>
        </p:spPr>
        <p:txBody>
          <a:bodyPr wrap="square">
            <a:spAutoFit/>
          </a:bodyPr>
          <a:lstStyle/>
          <a:p>
            <a:r>
              <a:rPr lang="en-US" u="sng" dirty="0">
                <a:latin typeface="Helvetica" pitchFamily="2" charset="0"/>
              </a:rPr>
              <a:t>Illustrative output generated</a:t>
            </a:r>
            <a:r>
              <a:rPr lang="en-US" dirty="0">
                <a:latin typeface="Helvetica" pitchFamily="2" charset="0"/>
              </a:rPr>
              <a:t> – Analysis of 1 KII for 1 evaluation question</a:t>
            </a:r>
            <a:endParaRPr lang="en-US" u="sng" dirty="0"/>
          </a:p>
        </p:txBody>
      </p:sp>
      <p:graphicFrame>
        <p:nvGraphicFramePr>
          <p:cNvPr id="14" name="Table 13">
            <a:extLst>
              <a:ext uri="{FF2B5EF4-FFF2-40B4-BE49-F238E27FC236}">
                <a16:creationId xmlns:a16="http://schemas.microsoft.com/office/drawing/2014/main" id="{9B0D7FBF-57A0-BC1C-0B03-63C349A75DED}"/>
              </a:ext>
            </a:extLst>
          </p:cNvPr>
          <p:cNvGraphicFramePr>
            <a:graphicFrameLocks noGrp="1"/>
          </p:cNvGraphicFramePr>
          <p:nvPr>
            <p:extLst>
              <p:ext uri="{D42A27DB-BD31-4B8C-83A1-F6EECF244321}">
                <p14:modId xmlns:p14="http://schemas.microsoft.com/office/powerpoint/2010/main" val="4034757800"/>
              </p:ext>
            </p:extLst>
          </p:nvPr>
        </p:nvGraphicFramePr>
        <p:xfrm>
          <a:off x="819319" y="2153836"/>
          <a:ext cx="10274860" cy="4040226"/>
        </p:xfrm>
        <a:graphic>
          <a:graphicData uri="http://schemas.openxmlformats.org/drawingml/2006/table">
            <a:tbl>
              <a:tblPr>
                <a:tableStyleId>{5940675A-B579-460E-94D1-54222C63F5DA}</a:tableStyleId>
              </a:tblPr>
              <a:tblGrid>
                <a:gridCol w="701984">
                  <a:extLst>
                    <a:ext uri="{9D8B030D-6E8A-4147-A177-3AD203B41FA5}">
                      <a16:colId xmlns:a16="http://schemas.microsoft.com/office/drawing/2014/main" val="333754372"/>
                    </a:ext>
                  </a:extLst>
                </a:gridCol>
                <a:gridCol w="1610315">
                  <a:extLst>
                    <a:ext uri="{9D8B030D-6E8A-4147-A177-3AD203B41FA5}">
                      <a16:colId xmlns:a16="http://schemas.microsoft.com/office/drawing/2014/main" val="3596382233"/>
                    </a:ext>
                  </a:extLst>
                </a:gridCol>
                <a:gridCol w="3852617">
                  <a:extLst>
                    <a:ext uri="{9D8B030D-6E8A-4147-A177-3AD203B41FA5}">
                      <a16:colId xmlns:a16="http://schemas.microsoft.com/office/drawing/2014/main" val="2129770829"/>
                    </a:ext>
                  </a:extLst>
                </a:gridCol>
                <a:gridCol w="2054972">
                  <a:extLst>
                    <a:ext uri="{9D8B030D-6E8A-4147-A177-3AD203B41FA5}">
                      <a16:colId xmlns:a16="http://schemas.microsoft.com/office/drawing/2014/main" val="3782775787"/>
                    </a:ext>
                  </a:extLst>
                </a:gridCol>
                <a:gridCol w="2054972">
                  <a:extLst>
                    <a:ext uri="{9D8B030D-6E8A-4147-A177-3AD203B41FA5}">
                      <a16:colId xmlns:a16="http://schemas.microsoft.com/office/drawing/2014/main" val="3766061156"/>
                    </a:ext>
                  </a:extLst>
                </a:gridCol>
              </a:tblGrid>
              <a:tr h="93834">
                <a:tc>
                  <a:txBody>
                    <a:bodyPr/>
                    <a:lstStyle/>
                    <a:p>
                      <a:pPr algn="l" fontAlgn="b"/>
                      <a:r>
                        <a:rPr lang="en-SG" sz="1200" b="1" u="none" strike="noStrike" dirty="0">
                          <a:effectLst/>
                          <a:latin typeface="Helvetica" pitchFamily="2" charset="0"/>
                        </a:rPr>
                        <a:t>Docx</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Evaluation Question</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AI Response</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Quote1</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Quote2</a:t>
                      </a:r>
                      <a:endParaRPr lang="en-SG" sz="1200" b="1" i="0" u="none" strike="noStrike" dirty="0">
                        <a:solidFill>
                          <a:srgbClr val="000000"/>
                        </a:solidFill>
                        <a:effectLst/>
                        <a:latin typeface="Helvetica" pitchFamily="2" charset="0"/>
                      </a:endParaRPr>
                    </a:p>
                  </a:txBody>
                  <a:tcPr marL="5622" marR="5622" marT="5622" marB="0"/>
                </a:tc>
                <a:extLst>
                  <a:ext uri="{0D108BD9-81ED-4DB2-BD59-A6C34878D82A}">
                    <a16:rowId xmlns:a16="http://schemas.microsoft.com/office/drawing/2014/main" val="1202556041"/>
                  </a:ext>
                </a:extLst>
              </a:tr>
              <a:tr h="1732477">
                <a:tc>
                  <a:txBody>
                    <a:bodyPr/>
                    <a:lstStyle/>
                    <a:p>
                      <a:pPr algn="l" fontAlgn="b"/>
                      <a:r>
                        <a:rPr lang="en-SG" sz="1200" u="none" strike="noStrike" dirty="0">
                          <a:effectLst/>
                          <a:latin typeface="Helvetica" pitchFamily="2" charset="0"/>
                        </a:rPr>
                        <a:t>Ethiopia_KII_1</a:t>
                      </a:r>
                      <a:endParaRPr lang="en-SG" sz="1200" b="0" i="0" u="none" strike="noStrike" dirty="0">
                        <a:solidFill>
                          <a:srgbClr val="000000"/>
                        </a:solidFill>
                        <a:effectLst/>
                        <a:latin typeface="Helvetica" pitchFamily="2" charset="0"/>
                      </a:endParaRPr>
                    </a:p>
                  </a:txBody>
                  <a:tcPr marL="5622" marR="5622" marT="5622" marB="0"/>
                </a:tc>
                <a:tc rowSpan="2">
                  <a:txBody>
                    <a:bodyPr/>
                    <a:lstStyle/>
                    <a:p>
                      <a:pPr algn="l" fontAlgn="b"/>
                      <a:r>
                        <a:rPr lang="en-SG" sz="1200" b="0" i="0" u="none" strike="noStrike" dirty="0">
                          <a:solidFill>
                            <a:srgbClr val="000000"/>
                          </a:solidFill>
                          <a:effectLst/>
                          <a:latin typeface="Helvetica" pitchFamily="2" charset="0"/>
                        </a:rPr>
                        <a:t>What are the interviewee’s views on intersectional SRHR strategies?</a:t>
                      </a:r>
                    </a:p>
                  </a:txBody>
                  <a:tcPr marL="5622" marR="5622" marT="5622" marB="0"/>
                </a:tc>
                <a:tc>
                  <a:txBody>
                    <a:bodyPr/>
                    <a:lstStyle/>
                    <a:p>
                      <a:pPr algn="l" fontAlgn="b"/>
                      <a:r>
                        <a:rPr lang="en-SG" sz="1200" b="0" i="0" u="none" strike="noStrike" dirty="0">
                          <a:solidFill>
                            <a:srgbClr val="000000"/>
                          </a:solidFill>
                          <a:effectLst/>
                          <a:latin typeface="Helvetica" pitchFamily="2" charset="0"/>
                        </a:rPr>
                        <a:t>The interviewee believes that implementing intersectional SRHR strategies goes beyond just understanding the theory. It's about ensuring that the theoretical framework is transformed into actionable steps, whether that's in policy review or comprehensive data gathering.</a:t>
                      </a:r>
                    </a:p>
                    <a:p>
                      <a:pPr algn="l" fontAlgn="b"/>
                      <a:endParaRPr lang="en-SG" sz="1200" b="0" i="0" u="none" strike="noStrike" dirty="0">
                        <a:solidFill>
                          <a:srgbClr val="000000"/>
                        </a:solidFill>
                        <a:effectLst/>
                        <a:latin typeface="Helvetica" pitchFamily="2" charset="0"/>
                      </a:endParaRPr>
                    </a:p>
                    <a:p>
                      <a:pPr algn="l" fontAlgn="b"/>
                      <a:r>
                        <a:rPr lang="en-SG" sz="1200" b="0" i="0" u="none" strike="noStrike" dirty="0">
                          <a:solidFill>
                            <a:srgbClr val="000000"/>
                          </a:solidFill>
                          <a:effectLst/>
                          <a:latin typeface="Helvetica" pitchFamily="2" charset="0"/>
                        </a:rPr>
                        <a:t>For the effective use of intersectionality, collaboration and agreement among stakeholders is crucial. This might prolong the process but guarantees a well-rounded perspective instead of a generic, broad-brush method. Turning intersectionality into a real-world application might be challenging, but it's essential.</a:t>
                      </a:r>
                    </a:p>
                    <a:p>
                      <a:pPr algn="l" fontAlgn="b"/>
                      <a:endParaRPr lang="en-SG" sz="1200" b="0" i="0" u="none" strike="noStrike" dirty="0">
                        <a:solidFill>
                          <a:srgbClr val="000000"/>
                        </a:solidFill>
                        <a:effectLst/>
                        <a:latin typeface="Helvetica" pitchFamily="2" charset="0"/>
                      </a:endParaRPr>
                    </a:p>
                    <a:p>
                      <a:pPr algn="l" fontAlgn="b"/>
                      <a:r>
                        <a:rPr lang="en-SG" sz="1200" b="0" i="0" u="none" strike="noStrike" dirty="0">
                          <a:solidFill>
                            <a:srgbClr val="000000"/>
                          </a:solidFill>
                          <a:effectLst/>
                          <a:latin typeface="Helvetica" pitchFamily="2" charset="0"/>
                        </a:rPr>
                        <a:t>Overall, the interviewee views the role of intersectional SRHR advocacy as a bridge between the abstract idea of intersectionality and its tangible execution. A continuous, joint effort is necessary for achieving a mutual comprehension and implementation.</a:t>
                      </a:r>
                    </a:p>
                  </a:txBody>
                  <a:tcPr marL="5622" marR="5622" marT="5622" marB="0"/>
                </a:tc>
                <a:tc>
                  <a:txBody>
                    <a:bodyPr/>
                    <a:lstStyle/>
                    <a:p>
                      <a:pPr algn="l" fontAlgn="b"/>
                      <a:r>
                        <a:rPr lang="en-SG" sz="1200" b="0" i="0" u="none" strike="noStrike" dirty="0">
                          <a:solidFill>
                            <a:srgbClr val="000000"/>
                          </a:solidFill>
                          <a:effectLst/>
                          <a:latin typeface="Helvetica" pitchFamily="2" charset="0"/>
                        </a:rPr>
                        <a:t>"You know, it's all about making the theoretical tangible. While I appreciate the academic framework behind intersectionality, the question remains - how can we make it actionable? Whether it's about dissecting a policy through an intersectional perspective or gathering inclusive data – these are the practical challenges we face. And just like this interview, figuring out the specifics is the real task."</a:t>
                      </a:r>
                    </a:p>
                  </a:txBody>
                  <a:tcPr marL="5622" marR="5622" marT="5622" marB="0"/>
                </a:tc>
                <a:tc>
                  <a:txBody>
                    <a:bodyPr/>
                    <a:lstStyle/>
                    <a:p>
                      <a:pPr algn="l" fontAlgn="b"/>
                      <a:r>
                        <a:rPr lang="en-SG" sz="1200" b="0" i="0" u="none" strike="noStrike" dirty="0">
                          <a:solidFill>
                            <a:srgbClr val="000000"/>
                          </a:solidFill>
                          <a:effectLst/>
                          <a:latin typeface="Helvetica" pitchFamily="2" charset="0"/>
                        </a:rPr>
                        <a:t>"Clarity is essential, but it's not always about speed. Sometimes, getting everyone on the same page means multiple discussions, understanding varying perspectives, and finding commonality. Yes, it might seem tedious at times, but this collective approach ensures we are thorough, even if it introduces complexity."</a:t>
                      </a:r>
                    </a:p>
                  </a:txBody>
                  <a:tcPr marL="5622" marR="5622" marT="5622" marB="0"/>
                </a:tc>
                <a:extLst>
                  <a:ext uri="{0D108BD9-81ED-4DB2-BD59-A6C34878D82A}">
                    <a16:rowId xmlns:a16="http://schemas.microsoft.com/office/drawing/2014/main" val="447434650"/>
                  </a:ext>
                </a:extLst>
              </a:tr>
              <a:tr h="327524">
                <a:tc>
                  <a:txBody>
                    <a:bodyPr/>
                    <a:lstStyle/>
                    <a:p>
                      <a:pPr algn="l" fontAlgn="b"/>
                      <a:r>
                        <a:rPr lang="en-SG" sz="1200" u="none" strike="noStrike" dirty="0">
                          <a:effectLst/>
                          <a:latin typeface="Helvetica" pitchFamily="2" charset="0"/>
                        </a:rPr>
                        <a:t>Ethiopia_KII_2</a:t>
                      </a:r>
                      <a:endParaRPr lang="en-SG" sz="1200" b="0" i="0" u="none" strike="noStrike" dirty="0">
                        <a:solidFill>
                          <a:srgbClr val="000000"/>
                        </a:solidFill>
                        <a:effectLst/>
                        <a:latin typeface="Helvetica" pitchFamily="2" charset="0"/>
                      </a:endParaRPr>
                    </a:p>
                  </a:txBody>
                  <a:tcPr marL="5622" marR="5622" marT="5622" marB="0"/>
                </a:tc>
                <a:tc vMerge="1">
                  <a:txBody>
                    <a:bodyPr/>
                    <a:lstStyle/>
                    <a:p>
                      <a:pPr algn="l" fontAlgn="b"/>
                      <a:endParaRPr lang="en-SG" sz="1200" b="0" i="0" u="none" strike="noStrike" dirty="0">
                        <a:solidFill>
                          <a:srgbClr val="000000"/>
                        </a:solidFill>
                        <a:effectLst/>
                        <a:latin typeface="Helvetica" pitchFamily="2" charset="0"/>
                      </a:endParaRP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extLst>
                  <a:ext uri="{0D108BD9-81ED-4DB2-BD59-A6C34878D82A}">
                    <a16:rowId xmlns:a16="http://schemas.microsoft.com/office/drawing/2014/main" val="3594771033"/>
                  </a:ext>
                </a:extLst>
              </a:tr>
            </a:tbl>
          </a:graphicData>
        </a:graphic>
      </p:graphicFrame>
    </p:spTree>
    <p:extLst>
      <p:ext uri="{BB962C8B-B14F-4D97-AF65-F5344CB8AC3E}">
        <p14:creationId xmlns:p14="http://schemas.microsoft.com/office/powerpoint/2010/main" val="59654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16</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Example 2 – Content Analysis</a:t>
            </a:r>
            <a:endParaRPr lang="en-US" sz="3600" dirty="0"/>
          </a:p>
        </p:txBody>
      </p:sp>
      <p:sp>
        <p:nvSpPr>
          <p:cNvPr id="11" name="TextBox 10">
            <a:extLst>
              <a:ext uri="{FF2B5EF4-FFF2-40B4-BE49-F238E27FC236}">
                <a16:creationId xmlns:a16="http://schemas.microsoft.com/office/drawing/2014/main" id="{A21EBC38-C906-A672-A232-676632423D37}"/>
              </a:ext>
            </a:extLst>
          </p:cNvPr>
          <p:cNvSpPr txBox="1"/>
          <p:nvPr/>
        </p:nvSpPr>
        <p:spPr>
          <a:xfrm>
            <a:off x="819319" y="1622925"/>
            <a:ext cx="10817027" cy="369332"/>
          </a:xfrm>
          <a:prstGeom prst="rect">
            <a:avLst/>
          </a:prstGeom>
          <a:noFill/>
        </p:spPr>
        <p:txBody>
          <a:bodyPr wrap="square">
            <a:spAutoFit/>
          </a:bodyPr>
          <a:lstStyle/>
          <a:p>
            <a:r>
              <a:rPr lang="en-US" u="sng" dirty="0">
                <a:latin typeface="Helvetica" pitchFamily="2" charset="0"/>
              </a:rPr>
              <a:t>Illustrative output generated</a:t>
            </a:r>
            <a:r>
              <a:rPr lang="en-US" dirty="0">
                <a:latin typeface="Helvetica" pitchFamily="2" charset="0"/>
              </a:rPr>
              <a:t> – Analysis of similarities/differences btw countries for 1 evaluation question </a:t>
            </a:r>
            <a:endParaRPr lang="en-US" u="sng" dirty="0"/>
          </a:p>
        </p:txBody>
      </p:sp>
      <p:graphicFrame>
        <p:nvGraphicFramePr>
          <p:cNvPr id="14" name="Table 13">
            <a:extLst>
              <a:ext uri="{FF2B5EF4-FFF2-40B4-BE49-F238E27FC236}">
                <a16:creationId xmlns:a16="http://schemas.microsoft.com/office/drawing/2014/main" id="{9B0D7FBF-57A0-BC1C-0B03-63C349A75DED}"/>
              </a:ext>
            </a:extLst>
          </p:cNvPr>
          <p:cNvGraphicFramePr>
            <a:graphicFrameLocks noGrp="1"/>
          </p:cNvGraphicFramePr>
          <p:nvPr>
            <p:extLst>
              <p:ext uri="{D42A27DB-BD31-4B8C-83A1-F6EECF244321}">
                <p14:modId xmlns:p14="http://schemas.microsoft.com/office/powerpoint/2010/main" val="307133915"/>
              </p:ext>
            </p:extLst>
          </p:nvPr>
        </p:nvGraphicFramePr>
        <p:xfrm>
          <a:off x="819318" y="2153836"/>
          <a:ext cx="10817027" cy="3996368"/>
        </p:xfrm>
        <a:graphic>
          <a:graphicData uri="http://schemas.openxmlformats.org/drawingml/2006/table">
            <a:tbl>
              <a:tblPr>
                <a:tableStyleId>{5940675A-B579-460E-94D1-54222C63F5DA}</a:tableStyleId>
              </a:tblPr>
              <a:tblGrid>
                <a:gridCol w="1130863">
                  <a:extLst>
                    <a:ext uri="{9D8B030D-6E8A-4147-A177-3AD203B41FA5}">
                      <a16:colId xmlns:a16="http://schemas.microsoft.com/office/drawing/2014/main" val="3596382233"/>
                    </a:ext>
                  </a:extLst>
                </a:gridCol>
                <a:gridCol w="9686164">
                  <a:extLst>
                    <a:ext uri="{9D8B030D-6E8A-4147-A177-3AD203B41FA5}">
                      <a16:colId xmlns:a16="http://schemas.microsoft.com/office/drawing/2014/main" val="2129770829"/>
                    </a:ext>
                  </a:extLst>
                </a:gridCol>
              </a:tblGrid>
              <a:tr h="93834">
                <a:tc>
                  <a:txBody>
                    <a:bodyPr/>
                    <a:lstStyle/>
                    <a:p>
                      <a:pPr algn="l" fontAlgn="b"/>
                      <a:r>
                        <a:rPr lang="en-SG" sz="1200" b="1" u="none" strike="noStrike" dirty="0">
                          <a:effectLst/>
                          <a:latin typeface="Helvetica" pitchFamily="2" charset="0"/>
                        </a:rPr>
                        <a:t>Evaluation Question</a:t>
                      </a:r>
                      <a:endParaRPr lang="en-SG" sz="1200" b="1" i="0" u="none" strike="noStrike" dirty="0">
                        <a:solidFill>
                          <a:srgbClr val="000000"/>
                        </a:solidFill>
                        <a:effectLst/>
                        <a:latin typeface="Helvetica" pitchFamily="2" charset="0"/>
                      </a:endParaRPr>
                    </a:p>
                  </a:txBody>
                  <a:tcPr marL="5622" marR="5622" marT="5622" marB="0"/>
                </a:tc>
                <a:tc>
                  <a:txBody>
                    <a:bodyPr/>
                    <a:lstStyle/>
                    <a:p>
                      <a:pPr algn="l" fontAlgn="b"/>
                      <a:r>
                        <a:rPr lang="en-SG" sz="1200" b="1" u="none" strike="noStrike" dirty="0">
                          <a:effectLst/>
                          <a:latin typeface="Helvetica" pitchFamily="2" charset="0"/>
                        </a:rPr>
                        <a:t>AI Response</a:t>
                      </a:r>
                      <a:endParaRPr lang="en-SG" sz="1200" b="1" i="0" u="none" strike="noStrike" dirty="0">
                        <a:solidFill>
                          <a:srgbClr val="000000"/>
                        </a:solidFill>
                        <a:effectLst/>
                        <a:latin typeface="Helvetica" pitchFamily="2" charset="0"/>
                      </a:endParaRPr>
                    </a:p>
                  </a:txBody>
                  <a:tcPr marL="5622" marR="5622" marT="5622" marB="0"/>
                </a:tc>
                <a:extLst>
                  <a:ext uri="{0D108BD9-81ED-4DB2-BD59-A6C34878D82A}">
                    <a16:rowId xmlns:a16="http://schemas.microsoft.com/office/drawing/2014/main" val="1202556041"/>
                  </a:ext>
                </a:extLst>
              </a:tr>
              <a:tr h="1732477">
                <a:tc>
                  <a:txBody>
                    <a:bodyPr/>
                    <a:lstStyle/>
                    <a:p>
                      <a:pPr algn="l" fontAlgn="b"/>
                      <a:r>
                        <a:rPr lang="en-SG" sz="1200" b="0" i="0" u="none" strike="noStrike" dirty="0">
                          <a:solidFill>
                            <a:srgbClr val="000000"/>
                          </a:solidFill>
                          <a:effectLst/>
                          <a:latin typeface="Helvetica" pitchFamily="2" charset="0"/>
                        </a:rPr>
                        <a:t>What are the interviewee’s views on intersectional SRHR strategies?</a:t>
                      </a:r>
                    </a:p>
                  </a:txBody>
                  <a:tcPr marL="5622" marR="5622" marT="5622" marB="0"/>
                </a:tc>
                <a:tc>
                  <a:txBody>
                    <a:bodyPr/>
                    <a:lstStyle/>
                    <a:p>
                      <a:pPr algn="l" fontAlgn="b"/>
                      <a:r>
                        <a:rPr lang="en-SG" sz="1200" b="0" i="0" u="none" strike="noStrike" dirty="0">
                          <a:solidFill>
                            <a:srgbClr val="000000"/>
                          </a:solidFill>
                          <a:effectLst/>
                          <a:latin typeface="Helvetica" pitchFamily="2" charset="0"/>
                        </a:rPr>
                        <a:t>Data from Tanzania, Uganda, and Burundi highlights varying degrees of youth participation in intersectionality discussions and initiatives.</a:t>
                      </a:r>
                    </a:p>
                    <a:p>
                      <a:pPr algn="l" fontAlgn="b"/>
                      <a:endParaRPr lang="en-SG" sz="1200" b="0" i="0" u="none" strike="noStrike" dirty="0">
                        <a:solidFill>
                          <a:srgbClr val="000000"/>
                        </a:solidFill>
                        <a:effectLst/>
                        <a:latin typeface="Helvetica" pitchFamily="2" charset="0"/>
                      </a:endParaRPr>
                    </a:p>
                    <a:p>
                      <a:pPr algn="l" fontAlgn="b"/>
                      <a:r>
                        <a:rPr lang="en-SG" sz="1200" b="0" i="0" u="none" strike="noStrike" dirty="0">
                          <a:solidFill>
                            <a:srgbClr val="000000"/>
                          </a:solidFill>
                          <a:effectLst/>
                          <a:latin typeface="Helvetica" pitchFamily="2" charset="0"/>
                        </a:rPr>
                        <a:t>In Tanzania, feedback from discussions with TAYPA (Tanzanian Youth Progressive Association) members and WASHTA+ associates demonstrates increased youth engagement in intersectionality seminars (Reporting </a:t>
                      </a:r>
                      <a:r>
                        <a:rPr lang="en-SG" sz="1200" b="0" i="0" u="none" strike="noStrike" dirty="0" err="1">
                          <a:solidFill>
                            <a:srgbClr val="000000"/>
                          </a:solidFill>
                          <a:effectLst/>
                          <a:latin typeface="Helvetica" pitchFamily="2" charset="0"/>
                        </a:rPr>
                        <a:t>form_Discussions</a:t>
                      </a:r>
                      <a:r>
                        <a:rPr lang="en-SG" sz="1200" b="0" i="0" u="none" strike="noStrike" dirty="0">
                          <a:solidFill>
                            <a:srgbClr val="000000"/>
                          </a:solidFill>
                          <a:effectLst/>
                          <a:latin typeface="Helvetica" pitchFamily="2" charset="0"/>
                        </a:rPr>
                        <a:t> with </a:t>
                      </a:r>
                      <a:r>
                        <a:rPr lang="en-SG" sz="1200" b="0" i="0" u="none" strike="noStrike" dirty="0" err="1">
                          <a:solidFill>
                            <a:srgbClr val="000000"/>
                          </a:solidFill>
                          <a:effectLst/>
                          <a:latin typeface="Helvetica" pitchFamily="2" charset="0"/>
                        </a:rPr>
                        <a:t>TAYPA_Tanzania</a:t>
                      </a:r>
                      <a:r>
                        <a:rPr lang="en-SG" sz="1200" b="0" i="0" u="none" strike="noStrike" dirty="0">
                          <a:solidFill>
                            <a:srgbClr val="000000"/>
                          </a:solidFill>
                          <a:effectLst/>
                          <a:latin typeface="Helvetica" pitchFamily="2" charset="0"/>
                        </a:rPr>
                        <a:t> 15082023.docx, Reporting </a:t>
                      </a:r>
                      <a:r>
                        <a:rPr lang="en-SG" sz="1200" b="0" i="0" u="none" strike="noStrike" dirty="0" err="1">
                          <a:solidFill>
                            <a:srgbClr val="000000"/>
                          </a:solidFill>
                          <a:effectLst/>
                          <a:latin typeface="Helvetica" pitchFamily="2" charset="0"/>
                        </a:rPr>
                        <a:t>form_Dialogues</a:t>
                      </a:r>
                      <a:r>
                        <a:rPr lang="en-SG" sz="1200" b="0" i="0" u="none" strike="noStrike" dirty="0">
                          <a:solidFill>
                            <a:srgbClr val="000000"/>
                          </a:solidFill>
                          <a:effectLst/>
                          <a:latin typeface="Helvetica" pitchFamily="2" charset="0"/>
                        </a:rPr>
                        <a:t> with WASHTA+ Tanzania 25072023.docx). Meanwhile, in Uganda, young respondents emphasize the impact of monthly webinars that deepened their understanding of intersectional issues (U1YP-Webinar Reflections </a:t>
                      </a:r>
                      <a:r>
                        <a:rPr lang="en-SG" sz="1200" b="0" i="0" u="none" strike="noStrike" dirty="0" err="1">
                          <a:solidFill>
                            <a:srgbClr val="000000"/>
                          </a:solidFill>
                          <a:effectLst/>
                          <a:latin typeface="Helvetica" pitchFamily="2" charset="0"/>
                        </a:rPr>
                        <a:t>Report_coding.docx</a:t>
                      </a:r>
                      <a:r>
                        <a:rPr lang="en-SG" sz="1200" b="0" i="0" u="none" strike="noStrike" dirty="0">
                          <a:solidFill>
                            <a:srgbClr val="000000"/>
                          </a:solidFill>
                          <a:effectLst/>
                          <a:latin typeface="Helvetica" pitchFamily="2" charset="0"/>
                        </a:rPr>
                        <a:t>). In Burundi, youth leaders at community forums mentioned pilot programs dedicated to understanding intersectionality in schools (BII 3 with Youth Community </a:t>
                      </a:r>
                      <a:r>
                        <a:rPr lang="en-SG" sz="1200" b="0" i="0" u="none" strike="noStrike" dirty="0" err="1">
                          <a:solidFill>
                            <a:srgbClr val="000000"/>
                          </a:solidFill>
                          <a:effectLst/>
                          <a:latin typeface="Helvetica" pitchFamily="2" charset="0"/>
                        </a:rPr>
                        <a:t>Leaders_Notes.docx</a:t>
                      </a:r>
                      <a:r>
                        <a:rPr lang="en-SG" sz="1200" b="0" i="0" u="none" strike="noStrike" dirty="0">
                          <a:solidFill>
                            <a:srgbClr val="000000"/>
                          </a:solidFill>
                          <a:effectLst/>
                          <a:latin typeface="Helvetica" pitchFamily="2" charset="0"/>
                        </a:rPr>
                        <a:t>).</a:t>
                      </a:r>
                    </a:p>
                    <a:p>
                      <a:pPr algn="l" fontAlgn="b"/>
                      <a:endParaRPr lang="en-SG" sz="1200" b="0" i="0" u="none" strike="noStrike" dirty="0">
                        <a:solidFill>
                          <a:srgbClr val="000000"/>
                        </a:solidFill>
                        <a:effectLst/>
                        <a:latin typeface="Helvetica" pitchFamily="2" charset="0"/>
                      </a:endParaRPr>
                    </a:p>
                    <a:p>
                      <a:pPr algn="l" fontAlgn="b"/>
                      <a:r>
                        <a:rPr lang="en-SG" sz="1200" b="0" i="0" u="none" strike="noStrike" dirty="0">
                          <a:solidFill>
                            <a:srgbClr val="000000"/>
                          </a:solidFill>
                          <a:effectLst/>
                          <a:latin typeface="Helvetica" pitchFamily="2" charset="0"/>
                        </a:rPr>
                        <a:t>Such evidence underscores the emerging trend in these countries where youth-centric platforms are taking a lead role in driving the intersectionality discourse. As a youth leader from Burundi notes, "Over the past year, I've been part of 6 school programs on intersectionality" (BII 3 with Youth Community </a:t>
                      </a:r>
                      <a:r>
                        <a:rPr lang="en-SG" sz="1200" b="0" i="0" u="none" strike="noStrike" dirty="0" err="1">
                          <a:solidFill>
                            <a:srgbClr val="000000"/>
                          </a:solidFill>
                          <a:effectLst/>
                          <a:latin typeface="Helvetica" pitchFamily="2" charset="0"/>
                        </a:rPr>
                        <a:t>Leaders_Notes.docx</a:t>
                      </a:r>
                      <a:r>
                        <a:rPr lang="en-SG" sz="1200" b="0" i="0" u="none" strike="noStrike" dirty="0">
                          <a:solidFill>
                            <a:srgbClr val="000000"/>
                          </a:solidFill>
                          <a:effectLst/>
                          <a:latin typeface="Helvetica" pitchFamily="2" charset="0"/>
                        </a:rPr>
                        <a:t>), showcasing the momentum behind these initiatives.</a:t>
                      </a:r>
                    </a:p>
                    <a:p>
                      <a:pPr algn="l" fontAlgn="b"/>
                      <a:endParaRPr lang="en-SG" sz="1200" b="0" i="0" u="none" strike="noStrike" dirty="0">
                        <a:solidFill>
                          <a:srgbClr val="000000"/>
                        </a:solidFill>
                        <a:effectLst/>
                        <a:latin typeface="Helvetica" pitchFamily="2" charset="0"/>
                      </a:endParaRPr>
                    </a:p>
                    <a:p>
                      <a:pPr algn="l" fontAlgn="b"/>
                      <a:r>
                        <a:rPr lang="en-SG" sz="1200" b="0" i="0" u="none" strike="noStrike" dirty="0">
                          <a:solidFill>
                            <a:srgbClr val="000000"/>
                          </a:solidFill>
                          <a:effectLst/>
                          <a:latin typeface="Helvetica" pitchFamily="2" charset="0"/>
                        </a:rPr>
                        <a:t>However, some feedback from Tanzania alludes to the need for more comprehensive youth programs that tackle intersectionality in rural areas (Reporting </a:t>
                      </a:r>
                      <a:r>
                        <a:rPr lang="en-SG" sz="1200" b="0" i="0" u="none" strike="noStrike" dirty="0" err="1">
                          <a:solidFill>
                            <a:srgbClr val="000000"/>
                          </a:solidFill>
                          <a:effectLst/>
                          <a:latin typeface="Helvetica" pitchFamily="2" charset="0"/>
                        </a:rPr>
                        <a:t>form_Dialogues</a:t>
                      </a:r>
                      <a:r>
                        <a:rPr lang="en-SG" sz="1200" b="0" i="0" u="none" strike="noStrike" dirty="0">
                          <a:solidFill>
                            <a:srgbClr val="000000"/>
                          </a:solidFill>
                          <a:effectLst/>
                          <a:latin typeface="Helvetica" pitchFamily="2" charset="0"/>
                        </a:rPr>
                        <a:t> with Rural </a:t>
                      </a:r>
                      <a:r>
                        <a:rPr lang="en-SG" sz="1200" b="0" i="0" u="none" strike="noStrike" dirty="0" err="1">
                          <a:solidFill>
                            <a:srgbClr val="000000"/>
                          </a:solidFill>
                          <a:effectLst/>
                          <a:latin typeface="Helvetica" pitchFamily="2" charset="0"/>
                        </a:rPr>
                        <a:t>Youth_Tanzania</a:t>
                      </a:r>
                      <a:r>
                        <a:rPr lang="en-SG" sz="1200" b="0" i="0" u="none" strike="noStrike" dirty="0">
                          <a:solidFill>
                            <a:srgbClr val="000000"/>
                          </a:solidFill>
                          <a:effectLst/>
                          <a:latin typeface="Helvetica" pitchFamily="2" charset="0"/>
                        </a:rPr>
                        <a:t> 10082023.docx). This points towards the geographical disparities in awareness and adoption.</a:t>
                      </a:r>
                    </a:p>
                    <a:p>
                      <a:pPr algn="l" fontAlgn="b"/>
                      <a:endParaRPr lang="en-SG" sz="1200" b="0" i="0" u="none" strike="noStrike" dirty="0">
                        <a:solidFill>
                          <a:srgbClr val="000000"/>
                        </a:solidFill>
                        <a:effectLst/>
                        <a:latin typeface="Helvetica" pitchFamily="2" charset="0"/>
                      </a:endParaRPr>
                    </a:p>
                    <a:p>
                      <a:pPr algn="l" fontAlgn="b"/>
                      <a:r>
                        <a:rPr lang="en-SG" sz="1200" b="0" i="0" u="none" strike="noStrike" dirty="0">
                          <a:solidFill>
                            <a:srgbClr val="000000"/>
                          </a:solidFill>
                          <a:effectLst/>
                          <a:latin typeface="Helvetica" pitchFamily="2" charset="0"/>
                        </a:rPr>
                        <a:t>…</a:t>
                      </a:r>
                    </a:p>
                  </a:txBody>
                  <a:tcPr marL="5622" marR="5622" marT="5622" marB="0"/>
                </a:tc>
                <a:extLst>
                  <a:ext uri="{0D108BD9-81ED-4DB2-BD59-A6C34878D82A}">
                    <a16:rowId xmlns:a16="http://schemas.microsoft.com/office/drawing/2014/main" val="447434650"/>
                  </a:ext>
                </a:extLst>
              </a:tr>
              <a:tr h="327524">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tc>
                  <a:txBody>
                    <a:bodyPr/>
                    <a:lstStyle/>
                    <a:p>
                      <a:pPr algn="l" fontAlgn="b"/>
                      <a:r>
                        <a:rPr lang="en-SG" sz="1200" b="0" i="0" u="none" strike="noStrike" dirty="0">
                          <a:solidFill>
                            <a:srgbClr val="000000"/>
                          </a:solidFill>
                          <a:effectLst/>
                          <a:latin typeface="Helvetica" pitchFamily="2" charset="0"/>
                        </a:rPr>
                        <a:t>…</a:t>
                      </a:r>
                    </a:p>
                  </a:txBody>
                  <a:tcPr marL="5622" marR="5622" marT="5622" marB="0"/>
                </a:tc>
                <a:extLst>
                  <a:ext uri="{0D108BD9-81ED-4DB2-BD59-A6C34878D82A}">
                    <a16:rowId xmlns:a16="http://schemas.microsoft.com/office/drawing/2014/main" val="2938706008"/>
                  </a:ext>
                </a:extLst>
              </a:tr>
            </a:tbl>
          </a:graphicData>
        </a:graphic>
      </p:graphicFrame>
    </p:spTree>
    <p:extLst>
      <p:ext uri="{BB962C8B-B14F-4D97-AF65-F5344CB8AC3E}">
        <p14:creationId xmlns:p14="http://schemas.microsoft.com/office/powerpoint/2010/main" val="278217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17</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Reflections on AI in Evaluation</a:t>
            </a:r>
            <a:endParaRPr lang="en-US" sz="3600" dirty="0"/>
          </a:p>
        </p:txBody>
      </p:sp>
      <p:pic>
        <p:nvPicPr>
          <p:cNvPr id="8" name="Picture 10">
            <a:extLst>
              <a:ext uri="{FF2B5EF4-FFF2-40B4-BE49-F238E27FC236}">
                <a16:creationId xmlns:a16="http://schemas.microsoft.com/office/drawing/2014/main" id="{A31BC114-58E5-7834-3D4F-5BC4966C0B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84755" y="2057396"/>
            <a:ext cx="3009911" cy="3006149"/>
          </a:xfrm>
          <a:prstGeom prst="rect">
            <a:avLst/>
          </a:prstGeom>
        </p:spPr>
      </p:pic>
      <p:sp>
        <p:nvSpPr>
          <p:cNvPr id="9" name="Oval 8">
            <a:extLst>
              <a:ext uri="{FF2B5EF4-FFF2-40B4-BE49-F238E27FC236}">
                <a16:creationId xmlns:a16="http://schemas.microsoft.com/office/drawing/2014/main" id="{4E218FEE-BE57-DCD7-C559-6F58A69F0C8C}"/>
              </a:ext>
            </a:extLst>
          </p:cNvPr>
          <p:cNvSpPr/>
          <p:nvPr/>
        </p:nvSpPr>
        <p:spPr>
          <a:xfrm>
            <a:off x="1197334" y="2155732"/>
            <a:ext cx="453154" cy="453154"/>
          </a:xfrm>
          <a:prstGeom prst="ellipse">
            <a:avLst/>
          </a:prstGeom>
          <a:solidFill>
            <a:srgbClr val="0F7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CB0183F1-175D-E374-15EF-C32B033BE421}"/>
              </a:ext>
            </a:extLst>
          </p:cNvPr>
          <p:cNvSpPr txBox="1"/>
          <p:nvPr/>
        </p:nvSpPr>
        <p:spPr>
          <a:xfrm>
            <a:off x="1751008" y="2153836"/>
            <a:ext cx="1933921" cy="461665"/>
          </a:xfrm>
          <a:prstGeom prst="rect">
            <a:avLst/>
          </a:prstGeom>
          <a:noFill/>
        </p:spPr>
        <p:txBody>
          <a:bodyPr wrap="square">
            <a:spAutoFit/>
          </a:bodyPr>
          <a:lstStyle/>
          <a:p>
            <a:r>
              <a:rPr lang="en-US" sz="2400" dirty="0">
                <a:solidFill>
                  <a:srgbClr val="000000"/>
                </a:solidFill>
                <a:latin typeface="Helvetica" pitchFamily="2" charset="0"/>
              </a:rPr>
              <a:t>Speed</a:t>
            </a:r>
            <a:endParaRPr lang="en-US" sz="2400" dirty="0"/>
          </a:p>
        </p:txBody>
      </p:sp>
      <p:sp>
        <p:nvSpPr>
          <p:cNvPr id="17" name="Oval 16">
            <a:extLst>
              <a:ext uri="{FF2B5EF4-FFF2-40B4-BE49-F238E27FC236}">
                <a16:creationId xmlns:a16="http://schemas.microsoft.com/office/drawing/2014/main" id="{4B283C19-E12C-D639-026F-FE9982EE1E53}"/>
              </a:ext>
            </a:extLst>
          </p:cNvPr>
          <p:cNvSpPr/>
          <p:nvPr/>
        </p:nvSpPr>
        <p:spPr>
          <a:xfrm>
            <a:off x="1197334" y="2801829"/>
            <a:ext cx="453154" cy="453154"/>
          </a:xfrm>
          <a:prstGeom prst="ellipse">
            <a:avLst/>
          </a:prstGeom>
          <a:solidFill>
            <a:srgbClr val="0F7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D5E96D40-AF65-EE7A-7586-B0B2CD00C016}"/>
              </a:ext>
            </a:extLst>
          </p:cNvPr>
          <p:cNvSpPr txBox="1"/>
          <p:nvPr/>
        </p:nvSpPr>
        <p:spPr>
          <a:xfrm>
            <a:off x="1751008" y="2799933"/>
            <a:ext cx="1933921" cy="461665"/>
          </a:xfrm>
          <a:prstGeom prst="rect">
            <a:avLst/>
          </a:prstGeom>
          <a:noFill/>
        </p:spPr>
        <p:txBody>
          <a:bodyPr wrap="square">
            <a:spAutoFit/>
          </a:bodyPr>
          <a:lstStyle/>
          <a:p>
            <a:r>
              <a:rPr lang="en-US" sz="2400" dirty="0">
                <a:solidFill>
                  <a:srgbClr val="000000"/>
                </a:solidFill>
                <a:latin typeface="Helvetica" pitchFamily="2" charset="0"/>
              </a:rPr>
              <a:t>Accuracy</a:t>
            </a:r>
            <a:endParaRPr lang="en-US" sz="2400" dirty="0"/>
          </a:p>
        </p:txBody>
      </p:sp>
      <p:sp>
        <p:nvSpPr>
          <p:cNvPr id="19" name="Oval 18">
            <a:extLst>
              <a:ext uri="{FF2B5EF4-FFF2-40B4-BE49-F238E27FC236}">
                <a16:creationId xmlns:a16="http://schemas.microsoft.com/office/drawing/2014/main" id="{5858680C-52C6-40E6-EAB4-AD11E8846941}"/>
              </a:ext>
            </a:extLst>
          </p:cNvPr>
          <p:cNvSpPr/>
          <p:nvPr/>
        </p:nvSpPr>
        <p:spPr>
          <a:xfrm>
            <a:off x="1197334" y="3456437"/>
            <a:ext cx="453154" cy="453154"/>
          </a:xfrm>
          <a:prstGeom prst="ellipse">
            <a:avLst/>
          </a:prstGeom>
          <a:solidFill>
            <a:srgbClr val="0F7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DFA5C0B6-8907-A81B-2926-3B5AED52EB98}"/>
              </a:ext>
            </a:extLst>
          </p:cNvPr>
          <p:cNvSpPr txBox="1"/>
          <p:nvPr/>
        </p:nvSpPr>
        <p:spPr>
          <a:xfrm>
            <a:off x="1751008" y="3454541"/>
            <a:ext cx="1933921" cy="461665"/>
          </a:xfrm>
          <a:prstGeom prst="rect">
            <a:avLst/>
          </a:prstGeom>
          <a:noFill/>
        </p:spPr>
        <p:txBody>
          <a:bodyPr wrap="square">
            <a:spAutoFit/>
          </a:bodyPr>
          <a:lstStyle/>
          <a:p>
            <a:r>
              <a:rPr lang="en-US" sz="2400" dirty="0">
                <a:solidFill>
                  <a:srgbClr val="000000"/>
                </a:solidFill>
                <a:latin typeface="Helvetica" pitchFamily="2" charset="0"/>
              </a:rPr>
              <a:t>Bias</a:t>
            </a:r>
            <a:endParaRPr lang="en-US" sz="2400" dirty="0"/>
          </a:p>
        </p:txBody>
      </p:sp>
      <p:sp>
        <p:nvSpPr>
          <p:cNvPr id="21" name="Oval 20">
            <a:extLst>
              <a:ext uri="{FF2B5EF4-FFF2-40B4-BE49-F238E27FC236}">
                <a16:creationId xmlns:a16="http://schemas.microsoft.com/office/drawing/2014/main" id="{9B656138-892E-4F42-4F81-E3AA0B0C5832}"/>
              </a:ext>
            </a:extLst>
          </p:cNvPr>
          <p:cNvSpPr/>
          <p:nvPr/>
        </p:nvSpPr>
        <p:spPr>
          <a:xfrm>
            <a:off x="1197334" y="4119556"/>
            <a:ext cx="453154" cy="453154"/>
          </a:xfrm>
          <a:prstGeom prst="ellipse">
            <a:avLst/>
          </a:prstGeom>
          <a:solidFill>
            <a:srgbClr val="0F7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4</a:t>
            </a:r>
          </a:p>
        </p:txBody>
      </p:sp>
      <p:sp>
        <p:nvSpPr>
          <p:cNvPr id="22" name="TextBox 21">
            <a:extLst>
              <a:ext uri="{FF2B5EF4-FFF2-40B4-BE49-F238E27FC236}">
                <a16:creationId xmlns:a16="http://schemas.microsoft.com/office/drawing/2014/main" id="{6D75B7B1-EB2E-4EEC-9FB4-B4E5B5CC4F24}"/>
              </a:ext>
            </a:extLst>
          </p:cNvPr>
          <p:cNvSpPr txBox="1"/>
          <p:nvPr/>
        </p:nvSpPr>
        <p:spPr>
          <a:xfrm>
            <a:off x="1751008" y="4117660"/>
            <a:ext cx="6118660" cy="461665"/>
          </a:xfrm>
          <a:prstGeom prst="rect">
            <a:avLst/>
          </a:prstGeom>
          <a:noFill/>
        </p:spPr>
        <p:txBody>
          <a:bodyPr wrap="square">
            <a:spAutoFit/>
          </a:bodyPr>
          <a:lstStyle/>
          <a:p>
            <a:r>
              <a:rPr lang="en-US" sz="2400" dirty="0">
                <a:solidFill>
                  <a:srgbClr val="000000"/>
                </a:solidFill>
                <a:latin typeface="Helvetica" pitchFamily="2" charset="0"/>
              </a:rPr>
              <a:t>What AI can and cannot replace</a:t>
            </a:r>
            <a:endParaRPr lang="en-US" sz="2400" dirty="0"/>
          </a:p>
        </p:txBody>
      </p:sp>
      <p:sp>
        <p:nvSpPr>
          <p:cNvPr id="25" name="Oval 24">
            <a:extLst>
              <a:ext uri="{FF2B5EF4-FFF2-40B4-BE49-F238E27FC236}">
                <a16:creationId xmlns:a16="http://schemas.microsoft.com/office/drawing/2014/main" id="{0DC09DD9-5EAA-31A0-A01B-0A32C707CF8C}"/>
              </a:ext>
            </a:extLst>
          </p:cNvPr>
          <p:cNvSpPr/>
          <p:nvPr/>
        </p:nvSpPr>
        <p:spPr>
          <a:xfrm>
            <a:off x="1197334" y="4944220"/>
            <a:ext cx="453154" cy="453154"/>
          </a:xfrm>
          <a:prstGeom prst="ellipse">
            <a:avLst/>
          </a:prstGeom>
          <a:solidFill>
            <a:srgbClr val="0F7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5</a:t>
            </a:r>
          </a:p>
        </p:txBody>
      </p:sp>
      <p:sp>
        <p:nvSpPr>
          <p:cNvPr id="26" name="TextBox 25">
            <a:extLst>
              <a:ext uri="{FF2B5EF4-FFF2-40B4-BE49-F238E27FC236}">
                <a16:creationId xmlns:a16="http://schemas.microsoft.com/office/drawing/2014/main" id="{BE39A20F-B984-714E-807B-FCBED1422FEC}"/>
              </a:ext>
            </a:extLst>
          </p:cNvPr>
          <p:cNvSpPr txBox="1"/>
          <p:nvPr/>
        </p:nvSpPr>
        <p:spPr>
          <a:xfrm>
            <a:off x="1751008" y="4779061"/>
            <a:ext cx="4606249" cy="830997"/>
          </a:xfrm>
          <a:prstGeom prst="rect">
            <a:avLst/>
          </a:prstGeom>
          <a:noFill/>
        </p:spPr>
        <p:txBody>
          <a:bodyPr wrap="square">
            <a:spAutoFit/>
          </a:bodyPr>
          <a:lstStyle/>
          <a:p>
            <a:r>
              <a:rPr lang="en-US" sz="2400" dirty="0">
                <a:solidFill>
                  <a:srgbClr val="000000"/>
                </a:solidFill>
                <a:latin typeface="Helvetica" pitchFamily="2" charset="0"/>
              </a:rPr>
              <a:t>Need to embrace change and co-create next-gen AI</a:t>
            </a:r>
            <a:endParaRPr lang="en-US" sz="2400" dirty="0"/>
          </a:p>
        </p:txBody>
      </p:sp>
    </p:spTree>
    <p:extLst>
      <p:ext uri="{BB962C8B-B14F-4D97-AF65-F5344CB8AC3E}">
        <p14:creationId xmlns:p14="http://schemas.microsoft.com/office/powerpoint/2010/main" val="1308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18</a:t>
            </a:fld>
            <a:endParaRPr lang="en-US">
              <a:latin typeface="Helvetica" pitchFamily="2" charset="0"/>
            </a:endParaRPr>
          </a:p>
        </p:txBody>
      </p:sp>
      <p:pic>
        <p:nvPicPr>
          <p:cNvPr id="11" name="Picture 11">
            <a:extLst>
              <a:ext uri="{FF2B5EF4-FFF2-40B4-BE49-F238E27FC236}">
                <a16:creationId xmlns:a16="http://schemas.microsoft.com/office/drawing/2014/main" id="{D03C0A8E-AAF9-322B-329C-9DEE2C68BC60}"/>
              </a:ext>
            </a:extLst>
          </p:cNvPr>
          <p:cNvPicPr>
            <a:picLocks noChangeAspect="1"/>
          </p:cNvPicPr>
          <p:nvPr/>
        </p:nvPicPr>
        <p:blipFill>
          <a:blip r:embed="rId2"/>
          <a:srcRect t="20750" b="26481"/>
          <a:stretch>
            <a:fillRect/>
          </a:stretch>
        </p:blipFill>
        <p:spPr>
          <a:xfrm>
            <a:off x="1762365" y="2966086"/>
            <a:ext cx="3730429" cy="1107274"/>
          </a:xfrm>
          <a:prstGeom prst="rect">
            <a:avLst/>
          </a:prstGeom>
        </p:spPr>
      </p:pic>
      <p:sp>
        <p:nvSpPr>
          <p:cNvPr id="14" name="TextBox 13">
            <a:extLst>
              <a:ext uri="{FF2B5EF4-FFF2-40B4-BE49-F238E27FC236}">
                <a16:creationId xmlns:a16="http://schemas.microsoft.com/office/drawing/2014/main" id="{39734493-604F-B7F7-DC97-58F52617D9F5}"/>
              </a:ext>
            </a:extLst>
          </p:cNvPr>
          <p:cNvSpPr txBox="1"/>
          <p:nvPr/>
        </p:nvSpPr>
        <p:spPr>
          <a:xfrm>
            <a:off x="2018277" y="4000071"/>
            <a:ext cx="3218606" cy="369332"/>
          </a:xfrm>
          <a:prstGeom prst="rect">
            <a:avLst/>
          </a:prstGeom>
          <a:noFill/>
        </p:spPr>
        <p:txBody>
          <a:bodyPr wrap="square">
            <a:spAutoFit/>
          </a:bodyPr>
          <a:lstStyle/>
          <a:p>
            <a:pPr algn="ctr"/>
            <a:r>
              <a:rPr lang="en-US" sz="1800" b="1" dirty="0" err="1">
                <a:solidFill>
                  <a:srgbClr val="0F75DB"/>
                </a:solidFill>
                <a:latin typeface="Helvetica" pitchFamily="2" charset="0"/>
              </a:rPr>
              <a:t>www.ailyze.com</a:t>
            </a:r>
            <a:endParaRPr lang="en-US" b="1" dirty="0">
              <a:solidFill>
                <a:srgbClr val="0F75DB"/>
              </a:solidFill>
            </a:endParaRPr>
          </a:p>
        </p:txBody>
      </p:sp>
      <p:pic>
        <p:nvPicPr>
          <p:cNvPr id="15" name="Picture 2" descr="ResultsinHealth - Home">
            <a:extLst>
              <a:ext uri="{FF2B5EF4-FFF2-40B4-BE49-F238E27FC236}">
                <a16:creationId xmlns:a16="http://schemas.microsoft.com/office/drawing/2014/main" id="{EB2A5FC3-E199-3384-78E4-106C084A4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08" y="2700297"/>
            <a:ext cx="3660972" cy="11741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F1A0FEF-084E-27DD-5AD2-05A2870DFC74}"/>
              </a:ext>
            </a:extLst>
          </p:cNvPr>
          <p:cNvSpPr txBox="1"/>
          <p:nvPr/>
        </p:nvSpPr>
        <p:spPr>
          <a:xfrm>
            <a:off x="6920391" y="4014009"/>
            <a:ext cx="3218606" cy="369332"/>
          </a:xfrm>
          <a:prstGeom prst="rect">
            <a:avLst/>
          </a:prstGeom>
          <a:noFill/>
        </p:spPr>
        <p:txBody>
          <a:bodyPr wrap="square">
            <a:spAutoFit/>
          </a:bodyPr>
          <a:lstStyle/>
          <a:p>
            <a:pPr algn="ctr"/>
            <a:r>
              <a:rPr lang="en-US" sz="1800" b="1" dirty="0" err="1">
                <a:solidFill>
                  <a:srgbClr val="0F75DB"/>
                </a:solidFill>
                <a:latin typeface="Helvetica" pitchFamily="2" charset="0"/>
              </a:rPr>
              <a:t>www.resultsinhealth.org</a:t>
            </a:r>
            <a:endParaRPr lang="en-US" b="1" dirty="0">
              <a:solidFill>
                <a:srgbClr val="0F75DB"/>
              </a:solidFill>
            </a:endParaRPr>
          </a:p>
        </p:txBody>
      </p:sp>
      <p:sp>
        <p:nvSpPr>
          <p:cNvPr id="18" name="TextBox 17">
            <a:extLst>
              <a:ext uri="{FF2B5EF4-FFF2-40B4-BE49-F238E27FC236}">
                <a16:creationId xmlns:a16="http://schemas.microsoft.com/office/drawing/2014/main" id="{F1C2B67D-252B-EF1E-75FC-97B4BFC41672}"/>
              </a:ext>
            </a:extLst>
          </p:cNvPr>
          <p:cNvSpPr txBox="1"/>
          <p:nvPr/>
        </p:nvSpPr>
        <p:spPr>
          <a:xfrm>
            <a:off x="2375338" y="4632709"/>
            <a:ext cx="2512251" cy="369332"/>
          </a:xfrm>
          <a:prstGeom prst="rect">
            <a:avLst/>
          </a:prstGeom>
          <a:noFill/>
        </p:spPr>
        <p:txBody>
          <a:bodyPr wrap="square">
            <a:spAutoFit/>
          </a:bodyPr>
          <a:lstStyle/>
          <a:p>
            <a:r>
              <a:rPr lang="en-US" sz="1800" dirty="0" err="1">
                <a:latin typeface="Helvetica" pitchFamily="2" charset="0"/>
              </a:rPr>
              <a:t>jamesgoh@ailyze.com</a:t>
            </a:r>
            <a:endParaRPr lang="en-US" dirty="0"/>
          </a:p>
        </p:txBody>
      </p:sp>
      <p:sp>
        <p:nvSpPr>
          <p:cNvPr id="21" name="TextBox 20">
            <a:extLst>
              <a:ext uri="{FF2B5EF4-FFF2-40B4-BE49-F238E27FC236}">
                <a16:creationId xmlns:a16="http://schemas.microsoft.com/office/drawing/2014/main" id="{5B2934C8-420C-7A27-8F13-9B80DCAD682F}"/>
              </a:ext>
            </a:extLst>
          </p:cNvPr>
          <p:cNvSpPr txBox="1"/>
          <p:nvPr/>
        </p:nvSpPr>
        <p:spPr>
          <a:xfrm>
            <a:off x="6699208" y="4632709"/>
            <a:ext cx="3542288" cy="369332"/>
          </a:xfrm>
          <a:prstGeom prst="rect">
            <a:avLst/>
          </a:prstGeom>
          <a:noFill/>
        </p:spPr>
        <p:txBody>
          <a:bodyPr wrap="square">
            <a:spAutoFit/>
          </a:bodyPr>
          <a:lstStyle/>
          <a:p>
            <a:r>
              <a:rPr lang="en-US" dirty="0" err="1">
                <a:latin typeface="Helvetica" pitchFamily="2" charset="0"/>
              </a:rPr>
              <a:t>HidayatiN@resultsinhealth.org</a:t>
            </a:r>
            <a:endParaRPr lang="en-US" dirty="0">
              <a:latin typeface="Helvetica" pitchFamily="2" charset="0"/>
            </a:endParaRPr>
          </a:p>
        </p:txBody>
      </p:sp>
      <p:sp>
        <p:nvSpPr>
          <p:cNvPr id="23" name="TextBox 22">
            <a:extLst>
              <a:ext uri="{FF2B5EF4-FFF2-40B4-BE49-F238E27FC236}">
                <a16:creationId xmlns:a16="http://schemas.microsoft.com/office/drawing/2014/main" id="{200A2348-A8A1-AA36-5DD9-763D2330B768}"/>
              </a:ext>
            </a:extLst>
          </p:cNvPr>
          <p:cNvSpPr txBox="1"/>
          <p:nvPr/>
        </p:nvSpPr>
        <p:spPr>
          <a:xfrm>
            <a:off x="3012261" y="1680331"/>
            <a:ext cx="6234912" cy="692497"/>
          </a:xfrm>
          <a:prstGeom prst="rect">
            <a:avLst/>
          </a:prstGeom>
          <a:noFill/>
        </p:spPr>
        <p:txBody>
          <a:bodyPr wrap="square">
            <a:spAutoFit/>
          </a:bodyPr>
          <a:lstStyle/>
          <a:p>
            <a:pPr algn="ctr"/>
            <a:r>
              <a:rPr lang="en-US" sz="3900" b="1" dirty="0">
                <a:latin typeface="Helvetica" pitchFamily="2" charset="0"/>
              </a:rPr>
              <a:t>Thank You</a:t>
            </a:r>
          </a:p>
        </p:txBody>
      </p:sp>
    </p:spTree>
    <p:extLst>
      <p:ext uri="{BB962C8B-B14F-4D97-AF65-F5344CB8AC3E}">
        <p14:creationId xmlns:p14="http://schemas.microsoft.com/office/powerpoint/2010/main" val="136513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2</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About </a:t>
            </a:r>
            <a:r>
              <a:rPr lang="en-US" sz="3600" b="1" dirty="0" err="1">
                <a:solidFill>
                  <a:srgbClr val="000000"/>
                </a:solidFill>
                <a:latin typeface="Helvetica" pitchFamily="2" charset="0"/>
              </a:rPr>
              <a:t>ResultsinHealth</a:t>
            </a:r>
            <a:endParaRPr lang="en-US" sz="3600" dirty="0"/>
          </a:p>
        </p:txBody>
      </p:sp>
      <p:pic>
        <p:nvPicPr>
          <p:cNvPr id="12" name="Picture 11" descr="A group of people sitting in a circle&#10;&#10;Description automatically generated">
            <a:extLst>
              <a:ext uri="{FF2B5EF4-FFF2-40B4-BE49-F238E27FC236}">
                <a16:creationId xmlns:a16="http://schemas.microsoft.com/office/drawing/2014/main" id="{C340A83E-7C95-4952-99CB-4D2161406FE0}"/>
              </a:ext>
            </a:extLst>
          </p:cNvPr>
          <p:cNvPicPr>
            <a:picLocks noChangeAspect="1"/>
          </p:cNvPicPr>
          <p:nvPr/>
        </p:nvPicPr>
        <p:blipFill>
          <a:blip r:embed="rId2"/>
          <a:stretch>
            <a:fillRect/>
          </a:stretch>
        </p:blipFill>
        <p:spPr>
          <a:xfrm>
            <a:off x="1230302" y="3808491"/>
            <a:ext cx="6080956" cy="1532821"/>
          </a:xfrm>
          <a:prstGeom prst="rect">
            <a:avLst/>
          </a:prstGeom>
        </p:spPr>
      </p:pic>
      <p:sp>
        <p:nvSpPr>
          <p:cNvPr id="21" name="TextBox 20">
            <a:extLst>
              <a:ext uri="{FF2B5EF4-FFF2-40B4-BE49-F238E27FC236}">
                <a16:creationId xmlns:a16="http://schemas.microsoft.com/office/drawing/2014/main" id="{AD228F63-85DD-1E6B-EAA6-77B2BFA39F0A}"/>
              </a:ext>
            </a:extLst>
          </p:cNvPr>
          <p:cNvSpPr txBox="1"/>
          <p:nvPr/>
        </p:nvSpPr>
        <p:spPr>
          <a:xfrm>
            <a:off x="678928" y="2849793"/>
            <a:ext cx="7183704" cy="646331"/>
          </a:xfrm>
          <a:prstGeom prst="rect">
            <a:avLst/>
          </a:prstGeom>
          <a:noFill/>
        </p:spPr>
        <p:txBody>
          <a:bodyPr wrap="square">
            <a:spAutoFit/>
          </a:bodyPr>
          <a:lstStyle/>
          <a:p>
            <a:pPr algn="ctr"/>
            <a:r>
              <a:rPr lang="en-US" sz="1800" dirty="0" err="1">
                <a:latin typeface="Helvetica" pitchFamily="2" charset="0"/>
              </a:rPr>
              <a:t>RiH</a:t>
            </a:r>
            <a:r>
              <a:rPr lang="en-US" sz="1800" dirty="0">
                <a:latin typeface="Helvetica" pitchFamily="2" charset="0"/>
              </a:rPr>
              <a:t> carries our short- and long-term evaluations, operational research and trainings in the Netherlands and around the world </a:t>
            </a:r>
          </a:p>
        </p:txBody>
      </p:sp>
      <p:pic>
        <p:nvPicPr>
          <p:cNvPr id="22" name="Picture 2" descr="ResultsinHealth - Home">
            <a:extLst>
              <a:ext uri="{FF2B5EF4-FFF2-40B4-BE49-F238E27FC236}">
                <a16:creationId xmlns:a16="http://schemas.microsoft.com/office/drawing/2014/main" id="{6B251CA0-5932-6CDE-1C41-0A7ABAC34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986" y="1462183"/>
            <a:ext cx="3660972" cy="11741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B5FC47C9-FECA-A5E7-AD00-72A83F139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630" y="2096041"/>
            <a:ext cx="2153836" cy="21538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E102766-C17D-94BA-6F09-E52CDBC91F23}"/>
              </a:ext>
            </a:extLst>
          </p:cNvPr>
          <p:cNvSpPr txBox="1"/>
          <p:nvPr/>
        </p:nvSpPr>
        <p:spPr>
          <a:xfrm>
            <a:off x="8741630" y="4452070"/>
            <a:ext cx="3129386" cy="646331"/>
          </a:xfrm>
          <a:prstGeom prst="rect">
            <a:avLst/>
          </a:prstGeom>
          <a:noFill/>
        </p:spPr>
        <p:txBody>
          <a:bodyPr wrap="square">
            <a:spAutoFit/>
          </a:bodyPr>
          <a:lstStyle/>
          <a:p>
            <a:r>
              <a:rPr lang="en-US" sz="1800" b="1" dirty="0">
                <a:latin typeface="Helvetica" pitchFamily="2" charset="0"/>
              </a:rPr>
              <a:t>Nur </a:t>
            </a:r>
            <a:r>
              <a:rPr lang="en-US" sz="1800" b="1" dirty="0" err="1">
                <a:latin typeface="Helvetica" pitchFamily="2" charset="0"/>
              </a:rPr>
              <a:t>Hidayati</a:t>
            </a:r>
            <a:endParaRPr lang="en-US" sz="1800" b="1" dirty="0">
              <a:latin typeface="Helvetica" pitchFamily="2" charset="0"/>
            </a:endParaRPr>
          </a:p>
          <a:p>
            <a:r>
              <a:rPr lang="en-US" sz="1800" dirty="0">
                <a:latin typeface="Helvetica" pitchFamily="2" charset="0"/>
              </a:rPr>
              <a:t>Impact Team (Team Leader)</a:t>
            </a:r>
            <a:endParaRPr lang="en-US" dirty="0"/>
          </a:p>
        </p:txBody>
      </p:sp>
    </p:spTree>
    <p:extLst>
      <p:ext uri="{BB962C8B-B14F-4D97-AF65-F5344CB8AC3E}">
        <p14:creationId xmlns:p14="http://schemas.microsoft.com/office/powerpoint/2010/main" val="358769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3</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Agenda</a:t>
            </a:r>
            <a:endParaRPr lang="en-US" sz="3600" dirty="0"/>
          </a:p>
        </p:txBody>
      </p:sp>
      <p:sp>
        <p:nvSpPr>
          <p:cNvPr id="8" name="TextBox 7">
            <a:extLst>
              <a:ext uri="{FF2B5EF4-FFF2-40B4-BE49-F238E27FC236}">
                <a16:creationId xmlns:a16="http://schemas.microsoft.com/office/drawing/2014/main" id="{26D05C18-F95C-C488-CF31-7980339845A4}"/>
              </a:ext>
            </a:extLst>
          </p:cNvPr>
          <p:cNvSpPr txBox="1"/>
          <p:nvPr/>
        </p:nvSpPr>
        <p:spPr>
          <a:xfrm>
            <a:off x="2287177" y="1930592"/>
            <a:ext cx="7682842" cy="2677656"/>
          </a:xfrm>
          <a:prstGeom prst="rect">
            <a:avLst/>
          </a:prstGeom>
          <a:noFill/>
        </p:spPr>
        <p:txBody>
          <a:bodyPr wrap="square">
            <a:spAutoFit/>
          </a:bodyPr>
          <a:lstStyle/>
          <a:p>
            <a:pPr marL="571500" indent="-571500">
              <a:buFont typeface="+mj-lt"/>
              <a:buAutoNum type="arabicPeriod"/>
            </a:pPr>
            <a:r>
              <a:rPr lang="en-US" sz="2400" dirty="0">
                <a:solidFill>
                  <a:srgbClr val="000000"/>
                </a:solidFill>
                <a:latin typeface="Helvetica" pitchFamily="2" charset="0"/>
              </a:rPr>
              <a:t>Introduction to AILYZE, a new online AI tool for qualitative research</a:t>
            </a:r>
          </a:p>
          <a:p>
            <a:pPr marL="571500" indent="-571500">
              <a:buFont typeface="+mj-lt"/>
              <a:buAutoNum type="arabicPeriod"/>
            </a:pPr>
            <a:endParaRPr lang="en-US" sz="2400" dirty="0">
              <a:solidFill>
                <a:srgbClr val="000000"/>
              </a:solidFill>
              <a:latin typeface="Helvetica" pitchFamily="2" charset="0"/>
            </a:endParaRPr>
          </a:p>
          <a:p>
            <a:pPr marL="571500" indent="-571500">
              <a:buFont typeface="+mj-lt"/>
              <a:buAutoNum type="arabicPeriod"/>
            </a:pPr>
            <a:r>
              <a:rPr lang="en-US" sz="2400" dirty="0" err="1">
                <a:solidFill>
                  <a:srgbClr val="000000"/>
                </a:solidFill>
                <a:latin typeface="Helvetica" pitchFamily="2" charset="0"/>
              </a:rPr>
              <a:t>RiH’s</a:t>
            </a:r>
            <a:r>
              <a:rPr lang="en-US" sz="2400" dirty="0">
                <a:solidFill>
                  <a:srgbClr val="000000"/>
                </a:solidFill>
                <a:latin typeface="Helvetica" pitchFamily="2" charset="0"/>
              </a:rPr>
              <a:t> experience using AI in qualitative research through AILYZE</a:t>
            </a:r>
          </a:p>
          <a:p>
            <a:pPr marL="571500" indent="-571500">
              <a:buFont typeface="+mj-lt"/>
              <a:buAutoNum type="arabicPeriod"/>
            </a:pPr>
            <a:endParaRPr lang="en-US" sz="2400" dirty="0">
              <a:solidFill>
                <a:srgbClr val="000000"/>
              </a:solidFill>
              <a:latin typeface="Helvetica" pitchFamily="2" charset="0"/>
            </a:endParaRPr>
          </a:p>
          <a:p>
            <a:pPr marL="571500" indent="-571500">
              <a:buFont typeface="+mj-lt"/>
              <a:buAutoNum type="arabicPeriod"/>
            </a:pPr>
            <a:r>
              <a:rPr lang="en-US" sz="2400" dirty="0">
                <a:solidFill>
                  <a:srgbClr val="000000"/>
                </a:solidFill>
                <a:latin typeface="Helvetica" pitchFamily="2" charset="0"/>
              </a:rPr>
              <a:t>Discussion on the future of AI-powered evaluation</a:t>
            </a:r>
          </a:p>
        </p:txBody>
      </p:sp>
    </p:spTree>
    <p:extLst>
      <p:ext uri="{BB962C8B-B14F-4D97-AF65-F5344CB8AC3E}">
        <p14:creationId xmlns:p14="http://schemas.microsoft.com/office/powerpoint/2010/main" val="121040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4</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819333" y="2376555"/>
            <a:ext cx="4974564" cy="2308324"/>
          </a:xfrm>
          <a:prstGeom prst="rect">
            <a:avLst/>
          </a:prstGeom>
          <a:noFill/>
        </p:spPr>
        <p:txBody>
          <a:bodyPr wrap="square">
            <a:spAutoFit/>
          </a:bodyPr>
          <a:lstStyle/>
          <a:p>
            <a:pPr algn="ctr"/>
            <a:r>
              <a:rPr lang="en-US" sz="3600" b="1" dirty="0">
                <a:solidFill>
                  <a:srgbClr val="000000"/>
                </a:solidFill>
                <a:latin typeface="Helvetica" pitchFamily="2" charset="0"/>
              </a:rPr>
              <a:t>Introduction to AILYZE, a new online AI tool for qualitative research</a:t>
            </a:r>
            <a:endParaRPr lang="en-US" sz="3600" dirty="0"/>
          </a:p>
        </p:txBody>
      </p:sp>
      <p:pic>
        <p:nvPicPr>
          <p:cNvPr id="9" name="Picture 11">
            <a:extLst>
              <a:ext uri="{FF2B5EF4-FFF2-40B4-BE49-F238E27FC236}">
                <a16:creationId xmlns:a16="http://schemas.microsoft.com/office/drawing/2014/main" id="{ECE19CC5-18BE-CC8D-509F-B183B6601AED}"/>
              </a:ext>
            </a:extLst>
          </p:cNvPr>
          <p:cNvPicPr>
            <a:picLocks noChangeAspect="1"/>
          </p:cNvPicPr>
          <p:nvPr/>
        </p:nvPicPr>
        <p:blipFill>
          <a:blip r:embed="rId2"/>
          <a:srcRect t="20750" b="26481"/>
          <a:stretch>
            <a:fillRect/>
          </a:stretch>
        </p:blipFill>
        <p:spPr>
          <a:xfrm>
            <a:off x="6807297" y="2727794"/>
            <a:ext cx="3730429" cy="1107274"/>
          </a:xfrm>
          <a:prstGeom prst="rect">
            <a:avLst/>
          </a:prstGeom>
        </p:spPr>
      </p:pic>
      <p:sp>
        <p:nvSpPr>
          <p:cNvPr id="19" name="TextBox 18">
            <a:extLst>
              <a:ext uri="{FF2B5EF4-FFF2-40B4-BE49-F238E27FC236}">
                <a16:creationId xmlns:a16="http://schemas.microsoft.com/office/drawing/2014/main" id="{6F0A4FAF-353B-CE22-6911-AECAF3EACFDC}"/>
              </a:ext>
            </a:extLst>
          </p:cNvPr>
          <p:cNvSpPr txBox="1"/>
          <p:nvPr/>
        </p:nvSpPr>
        <p:spPr>
          <a:xfrm>
            <a:off x="7063208" y="3760193"/>
            <a:ext cx="3218606" cy="369332"/>
          </a:xfrm>
          <a:prstGeom prst="rect">
            <a:avLst/>
          </a:prstGeom>
          <a:noFill/>
        </p:spPr>
        <p:txBody>
          <a:bodyPr wrap="square">
            <a:spAutoFit/>
          </a:bodyPr>
          <a:lstStyle/>
          <a:p>
            <a:pPr algn="ctr"/>
            <a:r>
              <a:rPr lang="en-US" sz="1800" b="1" dirty="0" err="1">
                <a:solidFill>
                  <a:srgbClr val="0F75DB"/>
                </a:solidFill>
                <a:latin typeface="Helvetica" pitchFamily="2" charset="0"/>
              </a:rPr>
              <a:t>www.ailyze.com</a:t>
            </a:r>
            <a:endParaRPr lang="en-US" b="1" dirty="0">
              <a:solidFill>
                <a:srgbClr val="0F75DB"/>
              </a:solidFill>
            </a:endParaRPr>
          </a:p>
        </p:txBody>
      </p:sp>
    </p:spTree>
    <p:extLst>
      <p:ext uri="{BB962C8B-B14F-4D97-AF65-F5344CB8AC3E}">
        <p14:creationId xmlns:p14="http://schemas.microsoft.com/office/powerpoint/2010/main" val="272115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5</a:t>
            </a:fld>
            <a:endParaRPr lang="en-US">
              <a:latin typeface="Helvetica" pitchFamily="2" charset="0"/>
            </a:endParaRPr>
          </a:p>
        </p:txBody>
      </p:sp>
      <p:pic>
        <p:nvPicPr>
          <p:cNvPr id="9" name="Picture 10">
            <a:extLst>
              <a:ext uri="{FF2B5EF4-FFF2-40B4-BE49-F238E27FC236}">
                <a16:creationId xmlns:a16="http://schemas.microsoft.com/office/drawing/2014/main" id="{B3D582CF-1723-B9C0-1965-7EF6B09B90EA}"/>
              </a:ext>
            </a:extLst>
          </p:cNvPr>
          <p:cNvPicPr>
            <a:picLocks noChangeAspect="1"/>
          </p:cNvPicPr>
          <p:nvPr/>
        </p:nvPicPr>
        <p:blipFill>
          <a:blip r:embed="rId2"/>
          <a:srcRect/>
          <a:stretch>
            <a:fillRect/>
          </a:stretch>
        </p:blipFill>
        <p:spPr>
          <a:xfrm>
            <a:off x="1037958" y="4065167"/>
            <a:ext cx="1739989" cy="1900414"/>
          </a:xfrm>
          <a:prstGeom prst="rect">
            <a:avLst/>
          </a:prstGeom>
        </p:spPr>
      </p:pic>
      <p:sp>
        <p:nvSpPr>
          <p:cNvPr id="11" name="TextBox 10">
            <a:extLst>
              <a:ext uri="{FF2B5EF4-FFF2-40B4-BE49-F238E27FC236}">
                <a16:creationId xmlns:a16="http://schemas.microsoft.com/office/drawing/2014/main" id="{DF6843C0-1A62-F8A6-2ACF-D3B6DB32D8C7}"/>
              </a:ext>
            </a:extLst>
          </p:cNvPr>
          <p:cNvSpPr txBox="1"/>
          <p:nvPr/>
        </p:nvSpPr>
        <p:spPr>
          <a:xfrm>
            <a:off x="2964334" y="4537869"/>
            <a:ext cx="8189708" cy="954107"/>
          </a:xfrm>
          <a:prstGeom prst="rect">
            <a:avLst/>
          </a:prstGeom>
          <a:noFill/>
        </p:spPr>
        <p:txBody>
          <a:bodyPr wrap="square">
            <a:spAutoFit/>
          </a:bodyPr>
          <a:lstStyle/>
          <a:p>
            <a:r>
              <a:rPr lang="en-US" sz="2800" dirty="0">
                <a:solidFill>
                  <a:srgbClr val="000000"/>
                </a:solidFill>
                <a:latin typeface="Helvetica" pitchFamily="2" charset="0"/>
              </a:rPr>
              <a:t>Obtain detailed </a:t>
            </a:r>
            <a:r>
              <a:rPr lang="en-US" sz="2800" b="1" dirty="0">
                <a:solidFill>
                  <a:srgbClr val="0F75DB"/>
                </a:solidFill>
                <a:latin typeface="Helvetica" pitchFamily="2" charset="0"/>
              </a:rPr>
              <a:t>summaries</a:t>
            </a:r>
            <a:r>
              <a:rPr lang="en-US" sz="2800" dirty="0">
                <a:solidFill>
                  <a:srgbClr val="000000"/>
                </a:solidFill>
                <a:latin typeface="Helvetica" pitchFamily="2" charset="0"/>
              </a:rPr>
              <a:t> of your program documents, evaluation reports, etc.</a:t>
            </a: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Key Features of AILYZE </a:t>
            </a:r>
            <a:r>
              <a:rPr lang="en-US" sz="3600" dirty="0">
                <a:solidFill>
                  <a:srgbClr val="000000"/>
                </a:solidFill>
                <a:latin typeface="Helvetica" pitchFamily="2" charset="0"/>
              </a:rPr>
              <a:t>(1/2)</a:t>
            </a:r>
            <a:endParaRPr lang="en-US" sz="3600" dirty="0"/>
          </a:p>
        </p:txBody>
      </p:sp>
      <p:pic>
        <p:nvPicPr>
          <p:cNvPr id="8" name="Picture 9">
            <a:extLst>
              <a:ext uri="{FF2B5EF4-FFF2-40B4-BE49-F238E27FC236}">
                <a16:creationId xmlns:a16="http://schemas.microsoft.com/office/drawing/2014/main" id="{198AD391-BFAC-A776-1471-780D66080B70}"/>
              </a:ext>
            </a:extLst>
          </p:cNvPr>
          <p:cNvPicPr>
            <a:picLocks noChangeAspect="1"/>
          </p:cNvPicPr>
          <p:nvPr/>
        </p:nvPicPr>
        <p:blipFill>
          <a:blip r:embed="rId3"/>
          <a:srcRect/>
          <a:stretch>
            <a:fillRect/>
          </a:stretch>
        </p:blipFill>
        <p:spPr>
          <a:xfrm>
            <a:off x="8844066" y="1777804"/>
            <a:ext cx="2166578" cy="1926514"/>
          </a:xfrm>
          <a:prstGeom prst="rect">
            <a:avLst/>
          </a:prstGeom>
        </p:spPr>
      </p:pic>
      <p:sp>
        <p:nvSpPr>
          <p:cNvPr id="12" name="TextBox 11">
            <a:extLst>
              <a:ext uri="{FF2B5EF4-FFF2-40B4-BE49-F238E27FC236}">
                <a16:creationId xmlns:a16="http://schemas.microsoft.com/office/drawing/2014/main" id="{35E09251-AD09-8142-2D6A-AF4C905C0F09}"/>
              </a:ext>
            </a:extLst>
          </p:cNvPr>
          <p:cNvSpPr txBox="1"/>
          <p:nvPr/>
        </p:nvSpPr>
        <p:spPr>
          <a:xfrm>
            <a:off x="1037959" y="1717256"/>
            <a:ext cx="7612428" cy="1815882"/>
          </a:xfrm>
          <a:prstGeom prst="rect">
            <a:avLst/>
          </a:prstGeom>
          <a:noFill/>
        </p:spPr>
        <p:txBody>
          <a:bodyPr wrap="square">
            <a:spAutoFit/>
          </a:bodyPr>
          <a:lstStyle/>
          <a:p>
            <a:r>
              <a:rPr lang="en-US" sz="2800" dirty="0">
                <a:solidFill>
                  <a:srgbClr val="000000"/>
                </a:solidFill>
                <a:latin typeface="Helvetica" pitchFamily="2" charset="0"/>
              </a:rPr>
              <a:t>Obtain </a:t>
            </a:r>
            <a:r>
              <a:rPr lang="en-US" sz="2800" b="1" dirty="0">
                <a:solidFill>
                  <a:srgbClr val="0F75DB"/>
                </a:solidFill>
                <a:latin typeface="Helvetica" pitchFamily="2" charset="0"/>
              </a:rPr>
              <a:t>answers </a:t>
            </a:r>
            <a:r>
              <a:rPr lang="en-US" sz="2800" dirty="0">
                <a:latin typeface="Helvetica" pitchFamily="2" charset="0"/>
              </a:rPr>
              <a:t>to your evaluation questions with supporting </a:t>
            </a:r>
            <a:r>
              <a:rPr lang="en-US" sz="2800" b="1" dirty="0">
                <a:solidFill>
                  <a:srgbClr val="0F75DB"/>
                </a:solidFill>
                <a:latin typeface="Helvetica" pitchFamily="2" charset="0"/>
              </a:rPr>
              <a:t>quotes</a:t>
            </a:r>
            <a:r>
              <a:rPr lang="en-US" sz="2800" dirty="0">
                <a:latin typeface="Helvetica" pitchFamily="2" charset="0"/>
              </a:rPr>
              <a:t> </a:t>
            </a:r>
            <a:r>
              <a:rPr lang="en-US" sz="2800" dirty="0">
                <a:solidFill>
                  <a:srgbClr val="000000"/>
                </a:solidFill>
                <a:latin typeface="Helvetica" pitchFamily="2" charset="0"/>
              </a:rPr>
              <a:t>based on your interview transcripts/ program documents/ etc. in any language in seconds</a:t>
            </a:r>
          </a:p>
        </p:txBody>
      </p:sp>
    </p:spTree>
    <p:extLst>
      <p:ext uri="{BB962C8B-B14F-4D97-AF65-F5344CB8AC3E}">
        <p14:creationId xmlns:p14="http://schemas.microsoft.com/office/powerpoint/2010/main" val="123803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6</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Key Features of AILYZE </a:t>
            </a:r>
            <a:r>
              <a:rPr lang="en-US" sz="3600" dirty="0">
                <a:solidFill>
                  <a:srgbClr val="000000"/>
                </a:solidFill>
                <a:latin typeface="Helvetica" pitchFamily="2" charset="0"/>
              </a:rPr>
              <a:t>(2/2)</a:t>
            </a:r>
            <a:endParaRPr lang="en-US" sz="3600" dirty="0"/>
          </a:p>
        </p:txBody>
      </p:sp>
      <p:sp>
        <p:nvSpPr>
          <p:cNvPr id="18" name="TextBox 17">
            <a:extLst>
              <a:ext uri="{FF2B5EF4-FFF2-40B4-BE49-F238E27FC236}">
                <a16:creationId xmlns:a16="http://schemas.microsoft.com/office/drawing/2014/main" id="{48CAE4E6-D1FC-DFD6-FB99-542C483B6845}"/>
              </a:ext>
            </a:extLst>
          </p:cNvPr>
          <p:cNvSpPr txBox="1"/>
          <p:nvPr/>
        </p:nvSpPr>
        <p:spPr>
          <a:xfrm>
            <a:off x="3077905" y="2268555"/>
            <a:ext cx="8189708" cy="954107"/>
          </a:xfrm>
          <a:prstGeom prst="rect">
            <a:avLst/>
          </a:prstGeom>
          <a:noFill/>
        </p:spPr>
        <p:txBody>
          <a:bodyPr wrap="square">
            <a:spAutoFit/>
          </a:bodyPr>
          <a:lstStyle/>
          <a:p>
            <a:r>
              <a:rPr lang="en-US" sz="2800" dirty="0">
                <a:solidFill>
                  <a:srgbClr val="000000"/>
                </a:solidFill>
                <a:latin typeface="Helvetica" pitchFamily="2" charset="0"/>
              </a:rPr>
              <a:t>Automatically identify </a:t>
            </a:r>
            <a:r>
              <a:rPr lang="en-US" sz="2800" b="1" dirty="0">
                <a:solidFill>
                  <a:srgbClr val="0F75DB"/>
                </a:solidFill>
                <a:latin typeface="Helvetica" pitchFamily="2" charset="0"/>
              </a:rPr>
              <a:t>themes</a:t>
            </a:r>
            <a:r>
              <a:rPr lang="en-US" sz="2800" dirty="0">
                <a:solidFill>
                  <a:srgbClr val="0F75DB"/>
                </a:solidFill>
                <a:latin typeface="Helvetica" pitchFamily="2" charset="0"/>
              </a:rPr>
              <a:t> </a:t>
            </a:r>
            <a:r>
              <a:rPr lang="en-US" sz="2800" dirty="0">
                <a:solidFill>
                  <a:srgbClr val="000000"/>
                </a:solidFill>
                <a:latin typeface="Helvetica" pitchFamily="2" charset="0"/>
              </a:rPr>
              <a:t>from your interview transcripts and which transcripts discussed what</a:t>
            </a:r>
          </a:p>
        </p:txBody>
      </p:sp>
      <p:pic>
        <p:nvPicPr>
          <p:cNvPr id="19" name="Picture 10">
            <a:extLst>
              <a:ext uri="{FF2B5EF4-FFF2-40B4-BE49-F238E27FC236}">
                <a16:creationId xmlns:a16="http://schemas.microsoft.com/office/drawing/2014/main" id="{65419306-CDFE-368D-DAB2-2101713E2081}"/>
              </a:ext>
            </a:extLst>
          </p:cNvPr>
          <p:cNvPicPr>
            <a:picLocks noChangeAspect="1"/>
          </p:cNvPicPr>
          <p:nvPr/>
        </p:nvPicPr>
        <p:blipFill>
          <a:blip r:embed="rId2"/>
          <a:srcRect/>
          <a:stretch>
            <a:fillRect/>
          </a:stretch>
        </p:blipFill>
        <p:spPr>
          <a:xfrm>
            <a:off x="924387" y="1512012"/>
            <a:ext cx="1897402" cy="2256759"/>
          </a:xfrm>
          <a:prstGeom prst="rect">
            <a:avLst/>
          </a:prstGeom>
        </p:spPr>
      </p:pic>
      <p:sp>
        <p:nvSpPr>
          <p:cNvPr id="8" name="TextBox 7">
            <a:extLst>
              <a:ext uri="{FF2B5EF4-FFF2-40B4-BE49-F238E27FC236}">
                <a16:creationId xmlns:a16="http://schemas.microsoft.com/office/drawing/2014/main" id="{4777CF36-BE12-299B-EFA8-06DA8BEA5BFF}"/>
              </a:ext>
            </a:extLst>
          </p:cNvPr>
          <p:cNvSpPr txBox="1"/>
          <p:nvPr/>
        </p:nvSpPr>
        <p:spPr>
          <a:xfrm>
            <a:off x="1126067" y="4349321"/>
            <a:ext cx="7780189" cy="1384995"/>
          </a:xfrm>
          <a:prstGeom prst="rect">
            <a:avLst/>
          </a:prstGeom>
          <a:noFill/>
        </p:spPr>
        <p:txBody>
          <a:bodyPr wrap="square">
            <a:spAutoFit/>
          </a:bodyPr>
          <a:lstStyle/>
          <a:p>
            <a:r>
              <a:rPr lang="en-US" sz="2800" dirty="0">
                <a:solidFill>
                  <a:srgbClr val="000000"/>
                </a:solidFill>
                <a:latin typeface="Helvetica" pitchFamily="2" charset="0"/>
              </a:rPr>
              <a:t>Identify </a:t>
            </a:r>
            <a:r>
              <a:rPr lang="en-US" sz="2800" b="1" dirty="0">
                <a:solidFill>
                  <a:srgbClr val="0F75DB"/>
                </a:solidFill>
                <a:latin typeface="Helvetica" pitchFamily="2" charset="0"/>
              </a:rPr>
              <a:t>outcomes </a:t>
            </a:r>
            <a:r>
              <a:rPr lang="en-US" sz="2800" dirty="0">
                <a:solidFill>
                  <a:srgbClr val="000000"/>
                </a:solidFill>
                <a:latin typeface="Helvetica" pitchFamily="2" charset="0"/>
              </a:rPr>
              <a:t>from interview transcripts, reports, etc., and categorize them (e.g., significant/ not significant, positive/ negative)</a:t>
            </a:r>
          </a:p>
        </p:txBody>
      </p:sp>
      <p:pic>
        <p:nvPicPr>
          <p:cNvPr id="11" name="Picture 10">
            <a:extLst>
              <a:ext uri="{FF2B5EF4-FFF2-40B4-BE49-F238E27FC236}">
                <a16:creationId xmlns:a16="http://schemas.microsoft.com/office/drawing/2014/main" id="{38E0900C-6EDA-A9F2-AA27-AB10DFE4C9AA}"/>
              </a:ext>
            </a:extLst>
          </p:cNvPr>
          <p:cNvPicPr>
            <a:picLocks noChangeAspect="1"/>
          </p:cNvPicPr>
          <p:nvPr/>
        </p:nvPicPr>
        <p:blipFill>
          <a:blip r:embed="rId3"/>
          <a:srcRect/>
          <a:stretch>
            <a:fillRect/>
          </a:stretch>
        </p:blipFill>
        <p:spPr>
          <a:xfrm>
            <a:off x="9028156" y="4133032"/>
            <a:ext cx="2345866" cy="1482587"/>
          </a:xfrm>
          <a:prstGeom prst="rect">
            <a:avLst/>
          </a:prstGeom>
        </p:spPr>
      </p:pic>
    </p:spTree>
    <p:extLst>
      <p:ext uri="{BB962C8B-B14F-4D97-AF65-F5344CB8AC3E}">
        <p14:creationId xmlns:p14="http://schemas.microsoft.com/office/powerpoint/2010/main" val="233885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7</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Example – Custom Analysis</a:t>
            </a:r>
            <a:endParaRPr lang="en-US" sz="3600" dirty="0"/>
          </a:p>
        </p:txBody>
      </p:sp>
      <p:pic>
        <p:nvPicPr>
          <p:cNvPr id="12" name="Picture 11" descr="A screenshot of a computer&#10;&#10;Description automatically generated">
            <a:extLst>
              <a:ext uri="{FF2B5EF4-FFF2-40B4-BE49-F238E27FC236}">
                <a16:creationId xmlns:a16="http://schemas.microsoft.com/office/drawing/2014/main" id="{A0FC8B1A-23D4-F20C-8984-DE29B12194F4}"/>
              </a:ext>
            </a:extLst>
          </p:cNvPr>
          <p:cNvPicPr>
            <a:picLocks noChangeAspect="1"/>
          </p:cNvPicPr>
          <p:nvPr/>
        </p:nvPicPr>
        <p:blipFill>
          <a:blip r:embed="rId2"/>
          <a:stretch>
            <a:fillRect/>
          </a:stretch>
        </p:blipFill>
        <p:spPr>
          <a:xfrm>
            <a:off x="2286000" y="1565813"/>
            <a:ext cx="7620000" cy="4292600"/>
          </a:xfrm>
          <a:prstGeom prst="rect">
            <a:avLst/>
          </a:prstGeom>
        </p:spPr>
      </p:pic>
    </p:spTree>
    <p:extLst>
      <p:ext uri="{BB962C8B-B14F-4D97-AF65-F5344CB8AC3E}">
        <p14:creationId xmlns:p14="http://schemas.microsoft.com/office/powerpoint/2010/main" val="112973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8</a:t>
            </a:fld>
            <a:endParaRPr lang="en-US">
              <a:latin typeface="Helvetica" pitchFamily="2" charset="0"/>
            </a:endParaRP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Example – One-Click Insights</a:t>
            </a:r>
            <a:endParaRPr lang="en-US" sz="3600" dirty="0"/>
          </a:p>
        </p:txBody>
      </p:sp>
      <p:pic>
        <p:nvPicPr>
          <p:cNvPr id="9" name="Picture 8">
            <a:extLst>
              <a:ext uri="{FF2B5EF4-FFF2-40B4-BE49-F238E27FC236}">
                <a16:creationId xmlns:a16="http://schemas.microsoft.com/office/drawing/2014/main" id="{096EF227-DCC8-F958-9526-5E088005962C}"/>
              </a:ext>
            </a:extLst>
          </p:cNvPr>
          <p:cNvPicPr>
            <a:picLocks noChangeAspect="1"/>
          </p:cNvPicPr>
          <p:nvPr/>
        </p:nvPicPr>
        <p:blipFill>
          <a:blip r:embed="rId2"/>
          <a:stretch>
            <a:fillRect/>
          </a:stretch>
        </p:blipFill>
        <p:spPr>
          <a:xfrm>
            <a:off x="2286000" y="1565813"/>
            <a:ext cx="7620000" cy="4292600"/>
          </a:xfrm>
          <a:prstGeom prst="rect">
            <a:avLst/>
          </a:prstGeom>
        </p:spPr>
      </p:pic>
    </p:spTree>
    <p:extLst>
      <p:ext uri="{BB962C8B-B14F-4D97-AF65-F5344CB8AC3E}">
        <p14:creationId xmlns:p14="http://schemas.microsoft.com/office/powerpoint/2010/main" val="299487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13" y="0"/>
            <a:ext cx="12465822" cy="213313"/>
            <a:chOff x="0" y="0"/>
            <a:chExt cx="4924769" cy="84272"/>
          </a:xfrm>
        </p:grpSpPr>
        <p:sp>
          <p:nvSpPr>
            <p:cNvPr id="3" name="Freeform 3"/>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grpSp>
        <p:nvGrpSpPr>
          <p:cNvPr id="5" name="Group 5"/>
          <p:cNvGrpSpPr/>
          <p:nvPr/>
        </p:nvGrpSpPr>
        <p:grpSpPr>
          <a:xfrm>
            <a:off x="-104313" y="6644687"/>
            <a:ext cx="12465822" cy="213313"/>
            <a:chOff x="0" y="0"/>
            <a:chExt cx="4924769" cy="84272"/>
          </a:xfrm>
        </p:grpSpPr>
        <p:sp>
          <p:nvSpPr>
            <p:cNvPr id="6" name="Freeform 6"/>
            <p:cNvSpPr/>
            <p:nvPr/>
          </p:nvSpPr>
          <p:spPr>
            <a:xfrm>
              <a:off x="0" y="0"/>
              <a:ext cx="4924769" cy="84272"/>
            </a:xfrm>
            <a:custGeom>
              <a:avLst/>
              <a:gdLst/>
              <a:ahLst/>
              <a:cxnLst/>
              <a:rect l="l" t="t" r="r" b="b"/>
              <a:pathLst>
                <a:path w="4924769" h="84272">
                  <a:moveTo>
                    <a:pt x="0" y="0"/>
                  </a:moveTo>
                  <a:lnTo>
                    <a:pt x="4924769" y="0"/>
                  </a:lnTo>
                  <a:lnTo>
                    <a:pt x="4924769" y="84272"/>
                  </a:lnTo>
                  <a:lnTo>
                    <a:pt x="0" y="84272"/>
                  </a:lnTo>
                  <a:close/>
                </a:path>
              </a:pathLst>
            </a:custGeom>
            <a:solidFill>
              <a:srgbClr val="0775DB"/>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Helvetica" pitchFamily="2" charset="0"/>
              </a:endParaRPr>
            </a:p>
          </p:txBody>
        </p:sp>
      </p:grpSp>
      <p:sp>
        <p:nvSpPr>
          <p:cNvPr id="10" name="Slide Number Placeholder 17">
            <a:extLst>
              <a:ext uri="{FF2B5EF4-FFF2-40B4-BE49-F238E27FC236}">
                <a16:creationId xmlns:a16="http://schemas.microsoft.com/office/drawing/2014/main" id="{B90D40B8-1689-F7F8-B5A1-151C4A8593E0}"/>
              </a:ext>
            </a:extLst>
          </p:cNvPr>
          <p:cNvSpPr>
            <a:spLocks noGrp="1"/>
          </p:cNvSpPr>
          <p:nvPr>
            <p:ph type="sldNum" sz="quarter" idx="12"/>
          </p:nvPr>
        </p:nvSpPr>
        <p:spPr>
          <a:xfrm>
            <a:off x="9408414" y="6325528"/>
            <a:ext cx="2743200" cy="365125"/>
          </a:xfrm>
        </p:spPr>
        <p:txBody>
          <a:bodyPr/>
          <a:lstStyle/>
          <a:p>
            <a:fld id="{CECC0FB2-DEE2-314F-A7AB-9B6FDF9C2561}" type="slidenum">
              <a:rPr lang="en-US" smtClean="0">
                <a:latin typeface="Helvetica" pitchFamily="2" charset="0"/>
              </a:rPr>
              <a:t>9</a:t>
            </a:fld>
            <a:endParaRPr lang="en-US">
              <a:latin typeface="Helvetica" pitchFamily="2" charset="0"/>
            </a:endParaRPr>
          </a:p>
        </p:txBody>
      </p:sp>
      <p:sp>
        <p:nvSpPr>
          <p:cNvPr id="11" name="TextBox 10">
            <a:extLst>
              <a:ext uri="{FF2B5EF4-FFF2-40B4-BE49-F238E27FC236}">
                <a16:creationId xmlns:a16="http://schemas.microsoft.com/office/drawing/2014/main" id="{DF6843C0-1A62-F8A6-2ACF-D3B6DB32D8C7}"/>
              </a:ext>
            </a:extLst>
          </p:cNvPr>
          <p:cNvSpPr txBox="1"/>
          <p:nvPr/>
        </p:nvSpPr>
        <p:spPr>
          <a:xfrm>
            <a:off x="1771566" y="4024185"/>
            <a:ext cx="8648869" cy="2246769"/>
          </a:xfrm>
          <a:prstGeom prst="rect">
            <a:avLst/>
          </a:prstGeom>
          <a:noFill/>
        </p:spPr>
        <p:txBody>
          <a:bodyPr wrap="square">
            <a:spAutoFit/>
          </a:bodyPr>
          <a:lstStyle/>
          <a:p>
            <a:pPr algn="ctr"/>
            <a:r>
              <a:rPr lang="en-US" sz="2800" b="1" dirty="0">
                <a:solidFill>
                  <a:srgbClr val="000000"/>
                </a:solidFill>
                <a:latin typeface="Helvetica" pitchFamily="2" charset="0"/>
              </a:rPr>
              <a:t>✓</a:t>
            </a:r>
            <a:r>
              <a:rPr lang="en-US" sz="2800" dirty="0">
                <a:solidFill>
                  <a:srgbClr val="000000"/>
                </a:solidFill>
                <a:latin typeface="Helvetica" pitchFamily="2" charset="0"/>
              </a:rPr>
              <a:t> GDPR and CCPA Compliant</a:t>
            </a:r>
          </a:p>
          <a:p>
            <a:pPr algn="ctr"/>
            <a:r>
              <a:rPr lang="en-US" sz="2800" b="1" dirty="0">
                <a:solidFill>
                  <a:srgbClr val="000000"/>
                </a:solidFill>
                <a:latin typeface="Helvetica" pitchFamily="2" charset="0"/>
              </a:rPr>
              <a:t>✓ </a:t>
            </a:r>
            <a:r>
              <a:rPr lang="en-US" sz="2800" dirty="0">
                <a:solidFill>
                  <a:srgbClr val="000000"/>
                </a:solidFill>
                <a:latin typeface="Helvetica" pitchFamily="2" charset="0"/>
              </a:rPr>
              <a:t>HIPAA Compliant (if you sign a BAA with us)</a:t>
            </a:r>
          </a:p>
          <a:p>
            <a:pPr algn="ctr"/>
            <a:endParaRPr lang="en-US" sz="2800" dirty="0">
              <a:solidFill>
                <a:srgbClr val="000000"/>
              </a:solidFill>
              <a:latin typeface="Helvetica" pitchFamily="2" charset="0"/>
            </a:endParaRPr>
          </a:p>
          <a:p>
            <a:pPr algn="ctr"/>
            <a:r>
              <a:rPr lang="en-US" sz="2800" dirty="0">
                <a:solidFill>
                  <a:srgbClr val="000000"/>
                </a:solidFill>
                <a:latin typeface="Helvetica" pitchFamily="2" charset="0"/>
              </a:rPr>
              <a:t>Your data is encrypted, so AILYZE cannot view it</a:t>
            </a:r>
          </a:p>
          <a:p>
            <a:pPr algn="ctr"/>
            <a:r>
              <a:rPr lang="en-US" sz="2800" dirty="0">
                <a:solidFill>
                  <a:srgbClr val="000000"/>
                </a:solidFill>
                <a:latin typeface="Helvetica" pitchFamily="2" charset="0"/>
              </a:rPr>
              <a:t>Your data is not used to train our AI models</a:t>
            </a:r>
          </a:p>
        </p:txBody>
      </p:sp>
      <p:sp>
        <p:nvSpPr>
          <p:cNvPr id="13" name="TextBox 12">
            <a:extLst>
              <a:ext uri="{FF2B5EF4-FFF2-40B4-BE49-F238E27FC236}">
                <a16:creationId xmlns:a16="http://schemas.microsoft.com/office/drawing/2014/main" id="{E717EE1E-7BA8-CD21-3774-122F65ABCB24}"/>
              </a:ext>
            </a:extLst>
          </p:cNvPr>
          <p:cNvSpPr txBox="1"/>
          <p:nvPr/>
        </p:nvSpPr>
        <p:spPr>
          <a:xfrm>
            <a:off x="1854058" y="452367"/>
            <a:ext cx="8483884" cy="646331"/>
          </a:xfrm>
          <a:prstGeom prst="rect">
            <a:avLst/>
          </a:prstGeom>
          <a:noFill/>
        </p:spPr>
        <p:txBody>
          <a:bodyPr wrap="square">
            <a:spAutoFit/>
          </a:bodyPr>
          <a:lstStyle/>
          <a:p>
            <a:pPr algn="ctr"/>
            <a:r>
              <a:rPr lang="en-US" sz="3600" b="1" dirty="0">
                <a:solidFill>
                  <a:srgbClr val="000000"/>
                </a:solidFill>
                <a:latin typeface="Helvetica" pitchFamily="2" charset="0"/>
              </a:rPr>
              <a:t>Data Privacy</a:t>
            </a:r>
            <a:endParaRPr lang="en-US" sz="3600" dirty="0"/>
          </a:p>
        </p:txBody>
      </p:sp>
      <p:pic>
        <p:nvPicPr>
          <p:cNvPr id="9" name="Picture 8">
            <a:extLst>
              <a:ext uri="{FF2B5EF4-FFF2-40B4-BE49-F238E27FC236}">
                <a16:creationId xmlns:a16="http://schemas.microsoft.com/office/drawing/2014/main" id="{683CDCE9-5817-C55C-5E1A-B6F93789DD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6773"/>
          <a:stretch>
            <a:fillRect/>
          </a:stretch>
        </p:blipFill>
        <p:spPr>
          <a:xfrm>
            <a:off x="4579136" y="1617836"/>
            <a:ext cx="3033728" cy="2246770"/>
          </a:xfrm>
          <a:prstGeom prst="rect">
            <a:avLst/>
          </a:prstGeom>
        </p:spPr>
      </p:pic>
    </p:spTree>
    <p:extLst>
      <p:ext uri="{BB962C8B-B14F-4D97-AF65-F5344CB8AC3E}">
        <p14:creationId xmlns:p14="http://schemas.microsoft.com/office/powerpoint/2010/main" val="241537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9872</TotalTime>
  <Words>1195</Words>
  <Application>Microsoft Office PowerPoint</Application>
  <PresentationFormat>Širokozaslonsko</PresentationFormat>
  <Paragraphs>181</Paragraphs>
  <Slides>18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18</vt:i4>
      </vt:variant>
    </vt:vector>
  </HeadingPairs>
  <TitlesOfParts>
    <vt:vector size="23" baseType="lpstr">
      <vt:lpstr>Arial</vt:lpstr>
      <vt:lpstr>Calibri</vt:lpstr>
      <vt:lpstr>Calibri Light</vt:lpstr>
      <vt:lpstr>Helvetica</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Goh</dc:creator>
  <cp:lastModifiedBy>bradej</cp:lastModifiedBy>
  <cp:revision>277</cp:revision>
  <dcterms:created xsi:type="dcterms:W3CDTF">2023-04-30T08:44:31Z</dcterms:created>
  <dcterms:modified xsi:type="dcterms:W3CDTF">2023-09-26T08:01:41Z</dcterms:modified>
</cp:coreProperties>
</file>