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78" r:id="rId5"/>
    <p:sldId id="260" r:id="rId6"/>
    <p:sldId id="261" r:id="rId7"/>
    <p:sldId id="269" r:id="rId8"/>
    <p:sldId id="271" r:id="rId9"/>
    <p:sldId id="272" r:id="rId10"/>
    <p:sldId id="270" r:id="rId11"/>
    <p:sldId id="274" r:id="rId12"/>
    <p:sldId id="266" r:id="rId13"/>
    <p:sldId id="273" r:id="rId14"/>
    <p:sldId id="265" r:id="rId15"/>
    <p:sldId id="267" r:id="rId16"/>
    <p:sldId id="275" r:id="rId17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4CAFD-4900-4249-BAB2-09462A586100}" type="datetimeFigureOut">
              <a:rPr lang="hr-HR" smtClean="0"/>
              <a:t>28.09.2023.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685E0-9A77-4A00-9C17-2C7E82DFC1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0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EA27FE-6403-6A29-0218-F724D2FBF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56E715F-5D8E-C2C1-2243-0202BF98C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CD7ED5-084A-2883-7123-9D670A6A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6765-F845-4D1B-9534-EDF51A60E438}" type="datetime1">
              <a:rPr lang="hr-HR" smtClean="0"/>
              <a:t>28.09.2023.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F66577-3BB6-5687-9E54-76FD3680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B68FDA-967C-42BF-03EC-DA41465B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78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79F550-E851-B109-A683-8495FB57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88EF0B0-13FD-C667-4DD1-81970364D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62AE85-2009-8A83-C244-61FFE85A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CF4F-450D-440B-B341-13C59960E391}" type="datetime1">
              <a:rPr lang="hr-HR" smtClean="0"/>
              <a:t>28.09.2023.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C1C6034-990F-7415-A1FC-6DD48F4C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2C9227-BE86-5F9F-A458-35755BD2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569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93088F8-15DF-B483-9C47-A59B95267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2EAB1AF-BA5D-6A74-8E9D-DF25A52D4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99F67B-3254-AE30-915B-01D07B84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5F07-CDDA-4E91-95CF-6E1736451073}" type="datetime1">
              <a:rPr lang="hr-HR" smtClean="0"/>
              <a:t>28.09.2023.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0D3824-2D56-E0C6-71E7-DD9FCB3A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9D8417-E455-7053-596A-54BD9E83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79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B2B1F0-CC79-AC89-6B5C-81A6AA95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17A309-7FB2-1374-3E90-4CD5B40F1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9D457F4-2BCA-A069-3F41-70B6A4C3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21A1-7D03-4A55-8D2C-0D8EECF998BE}" type="datetime1">
              <a:rPr lang="hr-HR" smtClean="0"/>
              <a:t>28.09.2023.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3B7A2E-A703-3BF5-53CE-8CFFC43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2321D3-DEFA-EE5E-7C8A-959B30EE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638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B7284E-DE15-86E1-2B76-B9B85540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96AA56F-9E23-CEBD-049F-2870D72AC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1C6958D-C9C7-D4AF-B408-D5D417CE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4EE9-86F9-4ADF-A661-C5FFC033466A}" type="datetime1">
              <a:rPr lang="hr-HR" smtClean="0"/>
              <a:t>28.09.2023.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3C6A73-FBDC-141C-EE48-377A90F5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1CF804-762F-D92D-0115-99045215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84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27FF41-AF93-21F2-F045-B4E124C3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84A7A0-9C31-BA0F-BE5B-47CF18E33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6083B43-9A51-CD3B-1641-4DA769DE8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D06C7F6-DE1D-FC3C-34F4-E613BEEB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264-759D-4E18-AA2C-6AE0988A5025}" type="datetime1">
              <a:rPr lang="hr-HR" smtClean="0"/>
              <a:t>28.09.2023.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A856026-D888-7C8A-D336-E82681AB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E83D384-4620-0042-8297-BE52FF02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306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B1513D-4555-894F-6952-A17E926F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B9CEBA2-389E-7634-9A63-60886B4FC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615033A-BF88-0226-E5DD-A92C5D6AB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5879FFD-B48E-3CAF-0032-857E08680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275C1E8-A978-38CD-371D-DABDE2538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ABE7AB6-C9D9-944D-14FD-7F227A53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15C5-C954-42C9-980F-78301C3C0E8E}" type="datetime1">
              <a:rPr lang="hr-HR" smtClean="0"/>
              <a:t>28.09.2023.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4BC635F-EF9D-AC39-9DB9-CDEF4251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BFFA6C7-4C60-FAAB-6916-2BAE87F7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12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2012AD-F278-4156-4641-D8DF846B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561AC2F-CE37-527A-B809-77B0E912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ED5C-4103-4DE3-ACB9-1894A0045656}" type="datetime1">
              <a:rPr lang="hr-HR" smtClean="0"/>
              <a:t>28.09.2023.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9B88681-06E4-3BEC-39E6-8CA28CC2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ADD7D26-5898-9CDB-DA43-AADF5047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59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07A5C8E-DDB3-B56E-1DF1-A2DB5A87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6732-A6E7-4826-AB0A-0A3DFD65E9A2}" type="datetime1">
              <a:rPr lang="hr-HR" smtClean="0"/>
              <a:t>28.09.2023.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1E388D1-866A-1434-1823-6A57BC71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7718C47-0921-0E9A-CBB2-CFBE52D3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968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3F9B4D-D80F-0670-FE04-3AC3BBDD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AB2C0E-5FF0-3103-BA7A-474240E4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B515F4B-4751-007B-7A20-30946BF5A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38E91D4-E4B5-A3F0-1558-14263C4D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0018-473C-4120-BDF3-CB35367FEFDA}" type="datetime1">
              <a:rPr lang="hr-HR" smtClean="0"/>
              <a:t>28.09.2023.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541233C-3795-8642-A281-EB51359AD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DF7D05C-F95F-763D-5C7A-C3B32AB7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923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F829FC-0EC7-729C-5701-DB5DA3BB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98568BE-5004-59EA-F4A0-7412DF79C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8A2EA7D-AE2F-4504-32F6-8EFAF3904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EBEEEB7-4645-0780-1F1E-7039F3AB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B230-AEB3-4B87-A547-96C5518AE289}" type="datetime1">
              <a:rPr lang="hr-HR" smtClean="0"/>
              <a:t>28.09.2023.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346AD9F-E0BE-CF06-8C17-F056F9C7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F1088B2-CF54-8F5A-D8D5-0565FD15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753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6403BAA-8165-429A-5D5A-7E0530CD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DFFA1F-8DD3-4917-14EC-61BAE0AC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CEF0F7-7812-B512-5AC1-93C6044A9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4F39-CA4A-4395-89BC-F4B2463E6CB9}" type="datetime1">
              <a:rPr lang="hr-HR" smtClean="0"/>
              <a:t>28.09.2023.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07DD2A-66AD-D5AC-BF6E-69278C366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4634329-BCBC-E81A-B644-98E6F8BDB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241EE-1F14-4B52-833B-05932B9162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176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m.evaluatio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BC6345-7778-E570-EBD8-E781D385D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48800" cy="1746672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Jačanje</a:t>
            </a:r>
            <a:r>
              <a:rPr lang="en-US" sz="4000" b="1" dirty="0"/>
              <a:t> </a:t>
            </a:r>
            <a:r>
              <a:rPr lang="en-US" sz="4000" b="1" dirty="0" err="1"/>
              <a:t>evaluatorske</a:t>
            </a:r>
            <a:r>
              <a:rPr lang="en-US" sz="4000" b="1" dirty="0"/>
              <a:t> </a:t>
            </a:r>
            <a:r>
              <a:rPr lang="en-US" sz="4000" b="1" dirty="0" err="1"/>
              <a:t>zajednice</a:t>
            </a:r>
            <a:r>
              <a:rPr lang="en-US" sz="4000" b="1" dirty="0"/>
              <a:t> </a:t>
            </a:r>
            <a:r>
              <a:rPr lang="en-US" sz="4000" b="1" dirty="0" err="1"/>
              <a:t>kao</a:t>
            </a:r>
            <a:r>
              <a:rPr lang="en-US" sz="4000" b="1" dirty="0"/>
              <a:t> generator </a:t>
            </a:r>
            <a:r>
              <a:rPr lang="en-US" sz="4000" b="1" dirty="0" err="1"/>
              <a:t>potražnje</a:t>
            </a:r>
            <a:r>
              <a:rPr lang="en-US" sz="4000" b="1" dirty="0"/>
              <a:t> za </a:t>
            </a:r>
            <a:r>
              <a:rPr lang="en-US" sz="4000" b="1" dirty="0" err="1"/>
              <a:t>evaluacijom</a:t>
            </a:r>
            <a:r>
              <a:rPr lang="en-US" sz="4000" b="1" dirty="0"/>
              <a:t> </a:t>
            </a:r>
            <a:r>
              <a:rPr lang="en-US" sz="4000" b="1" dirty="0" err="1"/>
              <a:t>javnih</a:t>
            </a:r>
            <a:r>
              <a:rPr lang="en-US" sz="4000" b="1" dirty="0"/>
              <a:t> </a:t>
            </a:r>
            <a:r>
              <a:rPr lang="en-US" sz="4000" b="1" dirty="0" err="1"/>
              <a:t>politika</a:t>
            </a:r>
            <a:endParaRPr lang="hr-HR" sz="4000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F23A77-873E-D5D2-93C1-64127F865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30315"/>
          </a:xfrm>
        </p:spPr>
        <p:txBody>
          <a:bodyPr>
            <a:normAutofit/>
          </a:bodyPr>
          <a:lstStyle/>
          <a:p>
            <a:r>
              <a:rPr lang="en-US" dirty="0"/>
              <a:t>Dalibor Dvorny i Marijana Sumpor</a:t>
            </a:r>
          </a:p>
          <a:p>
            <a:r>
              <a:rPr lang="en-US" sz="2000" dirty="0"/>
              <a:t>Hrvatska </a:t>
            </a:r>
            <a:r>
              <a:rPr lang="en-US" sz="2000" dirty="0" err="1"/>
              <a:t>evaluatorska</a:t>
            </a:r>
            <a:r>
              <a:rPr lang="en-US" sz="2000" dirty="0"/>
              <a:t> </a:t>
            </a:r>
            <a:r>
              <a:rPr lang="en-US" sz="2000" dirty="0" err="1"/>
              <a:t>mreža</a:t>
            </a:r>
            <a:r>
              <a:rPr lang="en-US" sz="2000" dirty="0"/>
              <a:t> – HEM</a:t>
            </a:r>
          </a:p>
          <a:p>
            <a:r>
              <a:rPr lang="en-US" sz="2000" dirty="0">
                <a:hlinkClick r:id="rId2"/>
              </a:rPr>
              <a:t>hem.evaluation@gmail.com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Ljubljana, 29.-30.9.2023.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21282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030DA-559F-2A33-26C3-7BEE752F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udruga može utjecati na potražnju za evaluacijom javnih politika?</a:t>
            </a:r>
            <a:r>
              <a:rPr lang="en-US" dirty="0"/>
              <a:t> (1)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7AE953-D2B8-BA95-5838-3ED17E7D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1548" cy="46672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Arial Nova" panose="020B0504020202020204" pitchFamily="34" charset="0"/>
              </a:rPr>
              <a:t>Opća</a:t>
            </a:r>
            <a:r>
              <a:rPr lang="en-US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 i </a:t>
            </a:r>
            <a:r>
              <a:rPr lang="en-US" sz="2400" b="1" dirty="0" err="1">
                <a:solidFill>
                  <a:schemeClr val="accent1"/>
                </a:solidFill>
                <a:latin typeface="Arial Nova" panose="020B0504020202020204" pitchFamily="34" charset="0"/>
              </a:rPr>
              <a:t>ciljana</a:t>
            </a:r>
            <a:r>
              <a:rPr lang="en-US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 e</a:t>
            </a:r>
            <a:r>
              <a:rPr lang="hr-HR" sz="2400" b="1" dirty="0" err="1">
                <a:solidFill>
                  <a:schemeClr val="accent1"/>
                </a:solidFill>
                <a:latin typeface="Arial Nova" panose="020B0504020202020204" pitchFamily="34" charset="0"/>
              </a:rPr>
              <a:t>dukacija</a:t>
            </a:r>
            <a:r>
              <a:rPr lang="hr-HR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 i podizanje svijesti</a:t>
            </a:r>
          </a:p>
          <a:p>
            <a:pPr lvl="1">
              <a:spcBef>
                <a:spcPts val="0"/>
              </a:spcBef>
            </a:pPr>
            <a:r>
              <a:rPr lang="hr-HR" sz="2000" dirty="0">
                <a:latin typeface="Arial Nova" panose="020B0504020202020204" pitchFamily="34" charset="0"/>
              </a:rPr>
              <a:t>Organizacija radionica, seminara i konferencija kako bi se povećala svijest o važnosti evaluacije</a:t>
            </a:r>
            <a:r>
              <a:rPr lang="en-US" sz="2000" dirty="0">
                <a:latin typeface="Arial Nova" panose="020B0504020202020204" pitchFamily="34" charset="0"/>
              </a:rPr>
              <a:t>,</a:t>
            </a:r>
            <a:endParaRPr lang="hr-HR" sz="2000" dirty="0">
              <a:latin typeface="Arial Nova" panose="020B05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 err="1">
                <a:latin typeface="Arial Nova" panose="020B0504020202020204" pitchFamily="34" charset="0"/>
              </a:rPr>
              <a:t>Izrada</a:t>
            </a:r>
            <a:r>
              <a:rPr lang="en-US" sz="2000" dirty="0">
                <a:latin typeface="Arial Nova" panose="020B0504020202020204" pitchFamily="34" charset="0"/>
              </a:rPr>
              <a:t> i </a:t>
            </a:r>
            <a:r>
              <a:rPr lang="en-US" sz="2000" dirty="0" err="1">
                <a:latin typeface="Arial Nova" panose="020B0504020202020204" pitchFamily="34" charset="0"/>
              </a:rPr>
              <a:t>diseminacija</a:t>
            </a:r>
            <a:r>
              <a:rPr lang="hr-HR" sz="2000" dirty="0">
                <a:latin typeface="Arial Nova" panose="020B0504020202020204" pitchFamily="34" charset="0"/>
              </a:rPr>
              <a:t> edukativnih materijala, vodiča i online resursa za širu javnost</a:t>
            </a:r>
            <a:r>
              <a:rPr lang="en-US" sz="2000" dirty="0">
                <a:latin typeface="Arial Nova" panose="020B0504020202020204" pitchFamily="34" charset="0"/>
              </a:rPr>
              <a:t>,</a:t>
            </a:r>
            <a:endParaRPr lang="hr-HR" sz="2000" dirty="0">
              <a:latin typeface="Arial Nova" panose="020B05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r-HR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Izgradnja kapaciteta</a:t>
            </a:r>
          </a:p>
          <a:p>
            <a:pPr lvl="1">
              <a:spcBef>
                <a:spcPts val="0"/>
              </a:spcBef>
            </a:pPr>
            <a:r>
              <a:rPr lang="hr-HR" sz="2000" dirty="0">
                <a:latin typeface="Arial Nova" panose="020B0504020202020204" pitchFamily="34" charset="0"/>
              </a:rPr>
              <a:t>Pružanje obuka i treninga za članove zajednice, donositelje odluka i zainteresirane strane o metodologijama i praksama evaluacije</a:t>
            </a:r>
            <a:r>
              <a:rPr lang="en-US" sz="2000" dirty="0">
                <a:latin typeface="Arial Nova" panose="020B0504020202020204" pitchFamily="34" charset="0"/>
              </a:rPr>
              <a:t>,</a:t>
            </a:r>
            <a:endParaRPr lang="hr-HR" sz="2000" dirty="0">
              <a:latin typeface="Arial Nova" panose="020B05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r-HR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Izravna komunikacija s donositeljima odluka</a:t>
            </a:r>
          </a:p>
          <a:p>
            <a:pPr lvl="1">
              <a:spcBef>
                <a:spcPts val="0"/>
              </a:spcBef>
            </a:pPr>
            <a:r>
              <a:rPr lang="hr-HR" sz="2000" dirty="0">
                <a:latin typeface="Arial Nova" panose="020B0504020202020204" pitchFamily="34" charset="0"/>
              </a:rPr>
              <a:t>Uspostavljanje kanala komunikacije s </a:t>
            </a:r>
            <a:r>
              <a:rPr lang="en-US" sz="2000" dirty="0" err="1">
                <a:latin typeface="Arial Nova" panose="020B0504020202020204" pitchFamily="34" charset="0"/>
              </a:rPr>
              <a:t>nadležnim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nacionalnim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tijelima</a:t>
            </a:r>
            <a:r>
              <a:rPr lang="en-US" sz="2000" dirty="0">
                <a:latin typeface="Arial Nova" panose="020B0504020202020204" pitchFamily="34" charset="0"/>
              </a:rPr>
              <a:t> vlasti</a:t>
            </a:r>
            <a:r>
              <a:rPr lang="hr-HR" sz="2000" dirty="0">
                <a:latin typeface="Arial Nova" panose="020B0504020202020204" pitchFamily="34" charset="0"/>
              </a:rPr>
              <a:t>, lokalnim vlastima i političkim liderima </a:t>
            </a:r>
            <a:r>
              <a:rPr lang="en-US" sz="2000" dirty="0" err="1">
                <a:latin typeface="Arial Nova" panose="020B0504020202020204" pitchFamily="34" charset="0"/>
              </a:rPr>
              <a:t>radi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promocije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hr-HR" sz="2000" dirty="0">
                <a:latin typeface="Arial Nova" panose="020B0504020202020204" pitchFamily="34" charset="0"/>
              </a:rPr>
              <a:t>evaluacije</a:t>
            </a:r>
            <a:r>
              <a:rPr lang="en-US" sz="2000" dirty="0">
                <a:latin typeface="Arial Nova" panose="020B0504020202020204" pitchFamily="34" charset="0"/>
              </a:rPr>
              <a:t>,</a:t>
            </a:r>
            <a:endParaRPr lang="hr-HR" sz="2000" dirty="0">
              <a:latin typeface="Arial Nova" panose="020B05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hr-HR" sz="2000" dirty="0">
                <a:latin typeface="Arial Nova" panose="020B0504020202020204" pitchFamily="34" charset="0"/>
              </a:rPr>
              <a:t>Zagovaranje za integraciju evaluacije u procese donošenja odluka</a:t>
            </a:r>
            <a:r>
              <a:rPr lang="en-US" sz="2000" dirty="0">
                <a:latin typeface="Arial Nova" panose="020B0504020202020204" pitchFamily="34" charset="0"/>
              </a:rPr>
              <a:t>,</a:t>
            </a:r>
            <a:endParaRPr lang="hr-HR" sz="2000" dirty="0">
              <a:latin typeface="Arial Nova" panose="020B05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r-HR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Partnerstva i suradnje</a:t>
            </a:r>
          </a:p>
          <a:p>
            <a:pPr lvl="1">
              <a:spcBef>
                <a:spcPts val="0"/>
              </a:spcBef>
            </a:pPr>
            <a:r>
              <a:rPr lang="hr-HR" sz="2000" dirty="0">
                <a:latin typeface="Arial Nova" panose="020B0504020202020204" pitchFamily="34" charset="0"/>
              </a:rPr>
              <a:t>Stvaranje partnerstava s akademskim institucijama, istraživačkim organizacijama i međunarodnim tijelima kako bi se jačala evaluacijska praksa i njezina vidljivost.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D97C5A4-54AD-4F98-D62D-0ABB1A5C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46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BC8D10-8B02-0FA5-CCAC-AB134817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292"/>
            <a:ext cx="10515600" cy="1325563"/>
          </a:xfrm>
        </p:spPr>
        <p:txBody>
          <a:bodyPr/>
          <a:lstStyle/>
          <a:p>
            <a:r>
              <a:rPr lang="hr-HR" dirty="0"/>
              <a:t>Kako udruga može utjecati na potražnju za evaluacijom javnih politika?</a:t>
            </a:r>
            <a:r>
              <a:rPr lang="en-US" dirty="0"/>
              <a:t> (2)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13D6D9-7F6E-1CE0-BE8C-03DFBF9B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320"/>
            <a:ext cx="10515600" cy="53136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r-HR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Demonstracija koristi evaluacije</a:t>
            </a:r>
          </a:p>
          <a:p>
            <a:pPr lvl="1">
              <a:spcBef>
                <a:spcPts val="0"/>
              </a:spcBef>
            </a:pPr>
            <a:r>
              <a:rPr lang="hr-HR" sz="2000" dirty="0">
                <a:latin typeface="Arial Nova" panose="020B0504020202020204" pitchFamily="34" charset="0"/>
              </a:rPr>
              <a:t>Provođenje pilot-projekata ili studija slučaja koji demonstriraju konkretnu vrijednost evaluacije</a:t>
            </a:r>
            <a:r>
              <a:rPr lang="en-US" sz="2000" dirty="0">
                <a:latin typeface="Arial Nova" panose="020B0504020202020204" pitchFamily="34" charset="0"/>
              </a:rPr>
              <a:t>,</a:t>
            </a:r>
            <a:endParaRPr lang="hr-HR" sz="2000" dirty="0">
              <a:latin typeface="Arial Nova" panose="020B05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hr-HR" sz="2000" dirty="0">
                <a:latin typeface="Arial Nova" panose="020B0504020202020204" pitchFamily="34" charset="0"/>
              </a:rPr>
              <a:t>Objavljivanje i promocija uspješnih primjera evaluacija koje su rezultirale boljim politikama ili ishodima</a:t>
            </a:r>
            <a:r>
              <a:rPr lang="en-US" sz="2000" dirty="0">
                <a:latin typeface="Arial Nova" panose="020B0504020202020204" pitchFamily="34" charset="0"/>
              </a:rPr>
              <a:t>,</a:t>
            </a:r>
            <a:endParaRPr lang="hr-HR" sz="2000" dirty="0">
              <a:latin typeface="Arial Nova" panose="020B05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r-HR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Podrška transparentnosti</a:t>
            </a:r>
          </a:p>
          <a:p>
            <a:pPr lvl="1">
              <a:spcBef>
                <a:spcPts val="0"/>
              </a:spcBef>
            </a:pPr>
            <a:r>
              <a:rPr lang="hr-HR" sz="2000" dirty="0">
                <a:latin typeface="Arial Nova" panose="020B0504020202020204" pitchFamily="34" charset="0"/>
              </a:rPr>
              <a:t>Zagovaranje za transparentno objavljivanje rezultata evaluacija i integracija rezultata u javne debate</a:t>
            </a:r>
            <a:r>
              <a:rPr lang="en-US" sz="2000" dirty="0">
                <a:latin typeface="Arial Nova" panose="020B0504020202020204" pitchFamily="34" charset="0"/>
              </a:rPr>
              <a:t>,</a:t>
            </a:r>
            <a:endParaRPr lang="hr-HR" sz="2000" dirty="0">
              <a:latin typeface="Arial Nova" panose="020B05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hr-HR" sz="2000" dirty="0">
                <a:latin typeface="Arial Nova" panose="020B0504020202020204" pitchFamily="34" charset="0"/>
              </a:rPr>
              <a:t>Stvaranje platformi ili baza podataka gdje se mogu pristupiti rezultatima evaluacija</a:t>
            </a:r>
            <a:r>
              <a:rPr lang="en-US" sz="2000" dirty="0">
                <a:latin typeface="Arial Nova" panose="020B0504020202020204" pitchFamily="34" charset="0"/>
              </a:rPr>
              <a:t>,</a:t>
            </a:r>
            <a:endParaRPr lang="hr-HR" sz="2000" dirty="0">
              <a:latin typeface="Arial Nova" panose="020B05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r-HR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Mrežno povezivanje i zajedništvo</a:t>
            </a:r>
          </a:p>
          <a:p>
            <a:pPr lvl="1">
              <a:spcBef>
                <a:spcPts val="0"/>
              </a:spcBef>
            </a:pPr>
            <a:r>
              <a:rPr lang="hr-HR" sz="2000" dirty="0">
                <a:latin typeface="Arial Nova" panose="020B0504020202020204" pitchFamily="34" charset="0"/>
              </a:rPr>
              <a:t>Stvaranje mreže </a:t>
            </a:r>
            <a:r>
              <a:rPr lang="hr-HR" sz="2000" dirty="0" err="1">
                <a:latin typeface="Arial Nova" panose="020B0504020202020204" pitchFamily="34" charset="0"/>
              </a:rPr>
              <a:t>evaluatora</a:t>
            </a:r>
            <a:r>
              <a:rPr lang="hr-HR" sz="2000" dirty="0">
                <a:latin typeface="Arial Nova" panose="020B0504020202020204" pitchFamily="34" charset="0"/>
              </a:rPr>
              <a:t>, istraživača, donositelja odluka i drugih zainteresiranih strana kako bi se razmjenjivala iskustva i najbolje prakse</a:t>
            </a:r>
            <a:r>
              <a:rPr lang="en-US" sz="2000" dirty="0">
                <a:latin typeface="Arial Nova" panose="020B0504020202020204" pitchFamily="34" charset="0"/>
              </a:rPr>
              <a:t>,</a:t>
            </a:r>
            <a:endParaRPr lang="hr-HR" sz="2000" dirty="0">
              <a:latin typeface="Arial Nova" panose="020B05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hr-HR" sz="2000" dirty="0">
                <a:latin typeface="Arial Nova" panose="020B0504020202020204" pitchFamily="34" charset="0"/>
              </a:rPr>
              <a:t>Uključivanje u regionalne i globalne </a:t>
            </a:r>
            <a:r>
              <a:rPr lang="hr-HR" sz="2000" dirty="0" err="1">
                <a:latin typeface="Arial Nova" panose="020B0504020202020204" pitchFamily="34" charset="0"/>
              </a:rPr>
              <a:t>evaluatorske</a:t>
            </a:r>
            <a:r>
              <a:rPr lang="hr-HR" sz="2000" dirty="0">
                <a:latin typeface="Arial Nova" panose="020B0504020202020204" pitchFamily="34" charset="0"/>
              </a:rPr>
              <a:t> inicijative i događanja</a:t>
            </a:r>
            <a:r>
              <a:rPr lang="en-US" sz="2000" dirty="0">
                <a:latin typeface="Arial Nova" panose="020B0504020202020204" pitchFamily="34" charset="0"/>
              </a:rPr>
              <a:t>,</a:t>
            </a:r>
            <a:endParaRPr lang="hr-HR" sz="2000" dirty="0">
              <a:latin typeface="Arial Nova" panose="020B05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r-HR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Odgovor na trenutne potrebe i trendove</a:t>
            </a:r>
          </a:p>
          <a:p>
            <a:pPr lvl="1">
              <a:spcBef>
                <a:spcPts val="0"/>
              </a:spcBef>
            </a:pPr>
            <a:r>
              <a:rPr lang="hr-HR" sz="2000" dirty="0">
                <a:latin typeface="Arial Nova" panose="020B0504020202020204" pitchFamily="34" charset="0"/>
              </a:rPr>
              <a:t>Brza reakcija i pružanje stručnosti u trenucima kada su društveni izazovi na vrhuncu, pokazivanje kako evaluacija može pružiti rješenja ili smjernice.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5391B63-4525-4103-4F4A-770AFE5D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37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998C4F-FF46-CD82-AF8F-0A5589F7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/>
          <a:lstStyle/>
          <a:p>
            <a:r>
              <a:rPr lang="en-US" dirty="0" err="1"/>
              <a:t>Benefiti</a:t>
            </a:r>
            <a:r>
              <a:rPr lang="en-US" dirty="0"/>
              <a:t> </a:t>
            </a:r>
            <a:r>
              <a:rPr lang="en-US" dirty="0" err="1"/>
              <a:t>formalne</a:t>
            </a:r>
            <a:r>
              <a:rPr lang="en-US" dirty="0"/>
              <a:t> </a:t>
            </a:r>
            <a:r>
              <a:rPr lang="en-US" dirty="0" err="1"/>
              <a:t>udruge</a:t>
            </a:r>
            <a:r>
              <a:rPr lang="en-US" dirty="0"/>
              <a:t> (1)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29FE0A-8499-AE56-053F-5F69ED45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320"/>
            <a:ext cx="10515600" cy="4975187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Legitimnost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prepoznatljivost</a:t>
            </a:r>
            <a:endParaRPr lang="hr-HR" sz="2400" b="1" dirty="0">
              <a:solidFill>
                <a:schemeClr val="accent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Formalizacija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udruge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daje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veću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legitimnost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očima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vanjskog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svijeta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olakšati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komunikaciju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donositeljima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odluka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partnerima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financijerima</a:t>
            </a:r>
            <a:r>
              <a:rPr lang="en-US" sz="2000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r-HR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Strukturirano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djelovanje</a:t>
            </a:r>
            <a:endParaRPr lang="hr-HR" sz="2400" b="1" dirty="0">
              <a:solidFill>
                <a:schemeClr val="accent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Formalna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bolju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planiranje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provedbu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definiranje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jasnih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uloga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odgovornosti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r-HR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Pravna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zaštita</a:t>
            </a:r>
            <a:endParaRPr lang="hr-HR" sz="2400" b="1" dirty="0">
              <a:solidFill>
                <a:schemeClr val="accent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Formalne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udruge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pravnu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individualni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članovi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neformalne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skupine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nemaju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uključujući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mogućnost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sklapanja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ugovora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kupovinu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imovine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vođenje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financijskih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transakcija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r-HR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financiranju</a:t>
            </a:r>
            <a:endParaRPr lang="hr-HR" sz="2400" b="1" dirty="0">
              <a:solidFill>
                <a:schemeClr val="accent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Mnoge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donatorske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fondovi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financiraju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formalno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registrirane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udruge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formalizacija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otvoriti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vrata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izvora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financiranja</a:t>
            </a:r>
            <a:r>
              <a:rPr lang="en-US" sz="2000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r-HR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D8B7140-3EF8-B3F3-F8EC-A434416B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91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998C4F-FF46-CD82-AF8F-0A5589F7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Benefiti</a:t>
            </a:r>
            <a:r>
              <a:rPr lang="en-US" dirty="0"/>
              <a:t> </a:t>
            </a:r>
            <a:r>
              <a:rPr lang="en-US" dirty="0" err="1"/>
              <a:t>formalne</a:t>
            </a:r>
            <a:r>
              <a:rPr lang="en-US" dirty="0"/>
              <a:t> </a:t>
            </a:r>
            <a:r>
              <a:rPr lang="en-US" dirty="0" err="1"/>
              <a:t>udruge</a:t>
            </a:r>
            <a:r>
              <a:rPr lang="en-US" dirty="0"/>
              <a:t> (2)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29FE0A-8499-AE56-053F-5F69ED45E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Dugoročna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održivost</a:t>
            </a:r>
            <a:endParaRPr lang="hr-HR" sz="2400" b="1" dirty="0">
              <a:solidFill>
                <a:schemeClr val="accent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Formalna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udruga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veću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dugoročnu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održivost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jasnim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planovima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budućnost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mehanizmima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obnovu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članstva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vodstva</a:t>
            </a:r>
            <a:r>
              <a:rPr lang="en-US" sz="2000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r-HR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Mrežno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povezivanje</a:t>
            </a:r>
            <a:endParaRPr lang="hr-HR" sz="2400" b="1" dirty="0">
              <a:solidFill>
                <a:schemeClr val="accent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Formalne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udruge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bolji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mrežama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partnerstvima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nacionalnoj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međunarodnoj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razini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proširiti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njihov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doseg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utjecaj</a:t>
            </a:r>
            <a:r>
              <a:rPr lang="en-US" sz="2000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r-HR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Vlastiti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kapaciteti</a:t>
            </a:r>
            <a:endParaRPr lang="hr-HR" sz="2400" b="1" dirty="0">
              <a:solidFill>
                <a:schemeClr val="accent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Formalna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razvijanje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vlastitih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internih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kapaciteta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razvijajući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liderske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sposobnosti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udruge</a:t>
            </a:r>
            <a:r>
              <a:rPr lang="en-US" sz="2000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r-HR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Standardizacija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praksi</a:t>
            </a:r>
            <a:endParaRPr lang="hr-HR" sz="2400" b="1" dirty="0">
              <a:solidFill>
                <a:schemeClr val="accent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Uvođenje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protokola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kvalitetu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etičnost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praksi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udruge</a:t>
            </a:r>
            <a:r>
              <a:rPr lang="en-US" sz="2000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r-HR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0E72A23-581C-E939-99D4-C96ADF03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26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0EE41A-1636-276A-94DA-A781EF83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Benefiti</a:t>
            </a:r>
            <a:r>
              <a:rPr lang="en-US" dirty="0"/>
              <a:t> </a:t>
            </a:r>
            <a:r>
              <a:rPr lang="en-US" dirty="0" err="1"/>
              <a:t>formalne</a:t>
            </a:r>
            <a:r>
              <a:rPr lang="en-US" dirty="0"/>
              <a:t> </a:t>
            </a:r>
            <a:r>
              <a:rPr lang="en-US" dirty="0" err="1"/>
              <a:t>udruge</a:t>
            </a:r>
            <a:r>
              <a:rPr lang="en-US" dirty="0"/>
              <a:t> (3)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B32952-0550-004A-9764-E44A8FA66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Transparentnost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odgovornost</a:t>
            </a:r>
            <a:endParaRPr lang="hr-HR" sz="2400" b="1" dirty="0">
              <a:solidFill>
                <a:schemeClr val="accent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Formalne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udruge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strože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zahtjeve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transparentnošću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uključujući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financijsko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izvještavanje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reviziju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poboljšati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povjerenje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javnosti</a:t>
            </a:r>
            <a:r>
              <a:rPr lang="en-US" sz="20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partnera</a:t>
            </a:r>
            <a:r>
              <a:rPr lang="en-US" sz="2000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hr-HR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Zastupanje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interesa</a:t>
            </a:r>
            <a:endParaRPr lang="hr-HR" sz="2400" b="1" dirty="0">
              <a:solidFill>
                <a:schemeClr val="accent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Formalna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udruga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može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efikasnije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zastupati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interese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svojih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članova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ciljne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skupine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pred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vladom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donositeljima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odluka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drugim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relevantnim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  <a:cs typeface="Times New Roman" panose="02020603050405020304" pitchFamily="18" charset="0"/>
              </a:rPr>
              <a:t>akterima</a:t>
            </a:r>
            <a:r>
              <a:rPr lang="en-US" sz="2000" dirty="0">
                <a:latin typeface="Arial Nova" panose="020B0504020202020204" pitchFamily="34" charset="0"/>
                <a:cs typeface="Times New Roman" panose="02020603050405020304" pitchFamily="18" charset="0"/>
              </a:rPr>
              <a:t>.</a:t>
            </a:r>
            <a:endParaRPr lang="hr-HR" sz="2000" dirty="0"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effectLst/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u="sng" dirty="0" err="1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Izazovi</a:t>
            </a:r>
            <a:r>
              <a:rPr lang="en-US" sz="2400" b="1" u="sng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formalne</a:t>
            </a:r>
            <a:r>
              <a:rPr lang="en-US" sz="2400" b="1" u="sng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udruge</a:t>
            </a:r>
            <a:r>
              <a:rPr lang="en-US" sz="2400" b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24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4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administracijom</a:t>
            </a:r>
            <a:r>
              <a:rPr lang="en-US" sz="24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usklađivanjem</a:t>
            </a:r>
            <a:r>
              <a:rPr lang="en-US" sz="24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propisima</a:t>
            </a:r>
            <a:r>
              <a:rPr lang="en-US" sz="24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obveza</a:t>
            </a:r>
            <a:r>
              <a:rPr lang="en-US" sz="24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izvještavanja</a:t>
            </a:r>
            <a:r>
              <a:rPr lang="en-US" sz="2400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financije</a:t>
            </a:r>
            <a:r>
              <a:rPr lang="en-US" sz="2400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pravna</a:t>
            </a:r>
            <a:r>
              <a:rPr lang="en-US" sz="2400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odgovornost</a:t>
            </a:r>
            <a:r>
              <a:rPr lang="en-US" sz="2400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BD0500C-E2B3-051B-3458-3987B7B2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2683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49BC5D-1D44-06CC-50CD-103BB08B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7160" cy="1325563"/>
          </a:xfrm>
        </p:spPr>
        <p:txBody>
          <a:bodyPr>
            <a:normAutofit/>
          </a:bodyPr>
          <a:lstStyle/>
          <a:p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hr-HR" dirty="0"/>
              <a:t>i ciljevi novog formalnog udruženja evaluatora Hrvatske 2023.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4D05C5-4F38-56EA-CD0A-92BFAF27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latin typeface="Arial Nova" panose="020B0504020202020204" pitchFamily="34" charset="0"/>
              </a:rPr>
              <a:t>Dugoročni</a:t>
            </a:r>
            <a:r>
              <a:rPr lang="en-US" sz="2400" b="1" dirty="0">
                <a:latin typeface="Arial Nova" panose="020B0504020202020204" pitchFamily="34" charset="0"/>
              </a:rPr>
              <a:t> </a:t>
            </a:r>
            <a:r>
              <a:rPr lang="en-US" sz="2400" b="1" dirty="0" err="1">
                <a:latin typeface="Arial Nova" panose="020B0504020202020204" pitchFamily="34" charset="0"/>
              </a:rPr>
              <a:t>cilj</a:t>
            </a:r>
            <a:r>
              <a:rPr lang="en-US" sz="2400" b="1" dirty="0">
                <a:latin typeface="Arial Nova" panose="020B0504020202020204" pitchFamily="34" charset="0"/>
              </a:rPr>
              <a:t> 1: </a:t>
            </a:r>
            <a:r>
              <a:rPr lang="en-US" sz="2400" dirty="0" err="1">
                <a:latin typeface="Arial Nova" panose="020B0504020202020204" pitchFamily="34" charset="0"/>
              </a:rPr>
              <a:t>uspostavljena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formalna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mreža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evaluatora</a:t>
            </a:r>
            <a:endParaRPr lang="en-US" sz="2400" dirty="0">
              <a:latin typeface="Arial Nova" panose="020B0504020202020204" pitchFamily="34" charset="0"/>
            </a:endParaRPr>
          </a:p>
          <a:p>
            <a:pPr lvl="1"/>
            <a:r>
              <a:rPr lang="hr-HR" dirty="0">
                <a:latin typeface="Arial Nova" panose="020B0504020202020204" pitchFamily="34" charset="0"/>
              </a:rPr>
              <a:t>Kratkoročni c</a:t>
            </a:r>
            <a:r>
              <a:rPr lang="en-US" dirty="0" err="1">
                <a:latin typeface="Arial Nova" panose="020B0504020202020204" pitchFamily="34" charset="0"/>
              </a:rPr>
              <a:t>ilj</a:t>
            </a:r>
            <a:r>
              <a:rPr lang="en-US" dirty="0">
                <a:latin typeface="Arial Nova" panose="020B0504020202020204" pitchFamily="34" charset="0"/>
              </a:rPr>
              <a:t>: </a:t>
            </a:r>
            <a:r>
              <a:rPr lang="en-US" dirty="0" err="1">
                <a:latin typeface="Arial Nova" panose="020B0504020202020204" pitchFamily="34" charset="0"/>
              </a:rPr>
              <a:t>redovni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sastanci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mreže</a:t>
            </a:r>
            <a:endParaRPr lang="en-US" dirty="0">
              <a:latin typeface="Arial Nova" panose="020B0504020202020204" pitchFamily="34" charset="0"/>
            </a:endParaRPr>
          </a:p>
          <a:p>
            <a:pPr lvl="1"/>
            <a:r>
              <a:rPr lang="hr-HR" dirty="0">
                <a:latin typeface="Arial Nova" panose="020B0504020202020204" pitchFamily="34" charset="0"/>
              </a:rPr>
              <a:t>Kratkoročni c</a:t>
            </a:r>
            <a:r>
              <a:rPr lang="en-US" dirty="0" err="1">
                <a:latin typeface="Arial Nova" panose="020B0504020202020204" pitchFamily="34" charset="0"/>
              </a:rPr>
              <a:t>ilj</a:t>
            </a:r>
            <a:r>
              <a:rPr lang="en-US" dirty="0">
                <a:latin typeface="Arial Nova" panose="020B0504020202020204" pitchFamily="34" charset="0"/>
              </a:rPr>
              <a:t>: </a:t>
            </a:r>
            <a:r>
              <a:rPr lang="en-US" dirty="0" err="1">
                <a:latin typeface="Arial Nova" panose="020B0504020202020204" pitchFamily="34" charset="0"/>
              </a:rPr>
              <a:t>uspostavljen</a:t>
            </a:r>
            <a:r>
              <a:rPr lang="en-US" dirty="0">
                <a:latin typeface="Arial Nova" panose="020B0504020202020204" pitchFamily="34" charset="0"/>
              </a:rPr>
              <a:t> coaching program za </a:t>
            </a:r>
            <a:r>
              <a:rPr lang="en-US" dirty="0" err="1">
                <a:latin typeface="Arial Nova" panose="020B0504020202020204" pitchFamily="34" charset="0"/>
              </a:rPr>
              <a:t>mlade</a:t>
            </a:r>
            <a:r>
              <a:rPr lang="en-US" dirty="0">
                <a:latin typeface="Arial Nova" panose="020B0504020202020204" pitchFamily="34" charset="0"/>
              </a:rPr>
              <a:t> i </a:t>
            </a:r>
            <a:r>
              <a:rPr lang="en-US" dirty="0" err="1">
                <a:latin typeface="Arial Nova" panose="020B0504020202020204" pitchFamily="34" charset="0"/>
              </a:rPr>
              <a:t>nove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evaluatore</a:t>
            </a:r>
            <a:endParaRPr lang="en-US" dirty="0">
              <a:latin typeface="Arial Nova" panose="020B0504020202020204" pitchFamily="34" charset="0"/>
            </a:endParaRPr>
          </a:p>
          <a:p>
            <a:r>
              <a:rPr lang="en-US" sz="2400" b="1" dirty="0" err="1">
                <a:latin typeface="Arial Nova" panose="020B0504020202020204" pitchFamily="34" charset="0"/>
              </a:rPr>
              <a:t>Dugoročni</a:t>
            </a:r>
            <a:r>
              <a:rPr lang="en-US" sz="2400" b="1" dirty="0">
                <a:latin typeface="Arial Nova" panose="020B0504020202020204" pitchFamily="34" charset="0"/>
              </a:rPr>
              <a:t> </a:t>
            </a:r>
            <a:r>
              <a:rPr lang="en-US" sz="2400" b="1" dirty="0" err="1">
                <a:latin typeface="Arial Nova" panose="020B0504020202020204" pitchFamily="34" charset="0"/>
              </a:rPr>
              <a:t>cilj</a:t>
            </a:r>
            <a:r>
              <a:rPr lang="en-US" sz="2400" b="1" dirty="0">
                <a:latin typeface="Arial Nova" panose="020B0504020202020204" pitchFamily="34" charset="0"/>
              </a:rPr>
              <a:t> 2: </a:t>
            </a:r>
            <a:r>
              <a:rPr lang="en-US" sz="2400" dirty="0" err="1">
                <a:latin typeface="Arial Nova" panose="020B0504020202020204" pitchFamily="34" charset="0"/>
              </a:rPr>
              <a:t>akreditirani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akademski</a:t>
            </a:r>
            <a:r>
              <a:rPr lang="en-US" sz="2400" dirty="0">
                <a:latin typeface="Arial Nova" panose="020B0504020202020204" pitchFamily="34" charset="0"/>
              </a:rPr>
              <a:t> i LLL program u </a:t>
            </a:r>
            <a:r>
              <a:rPr lang="en-US" sz="2400" dirty="0" err="1">
                <a:latin typeface="Arial Nova" panose="020B0504020202020204" pitchFamily="34" charset="0"/>
              </a:rPr>
              <a:t>području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evaluacije</a:t>
            </a:r>
            <a:endParaRPr lang="en-US" sz="2400" dirty="0">
              <a:latin typeface="Arial Nova" panose="020B0504020202020204" pitchFamily="34" charset="0"/>
            </a:endParaRPr>
          </a:p>
          <a:p>
            <a:pPr lvl="1"/>
            <a:r>
              <a:rPr lang="hr-HR" dirty="0">
                <a:latin typeface="Arial Nova" panose="020B0504020202020204" pitchFamily="34" charset="0"/>
              </a:rPr>
              <a:t>Kratkoročni cilj</a:t>
            </a:r>
            <a:r>
              <a:rPr lang="en-US" dirty="0">
                <a:latin typeface="Arial Nova" panose="020B0504020202020204" pitchFamily="34" charset="0"/>
              </a:rPr>
              <a:t>: </a:t>
            </a:r>
            <a:r>
              <a:rPr lang="en-US" dirty="0" err="1">
                <a:latin typeface="Arial Nova" panose="020B0504020202020204" pitchFamily="34" charset="0"/>
              </a:rPr>
              <a:t>sveučilišni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dodiplomski</a:t>
            </a:r>
            <a:r>
              <a:rPr lang="en-US" dirty="0">
                <a:latin typeface="Arial Nova" panose="020B0504020202020204" pitchFamily="34" charset="0"/>
              </a:rPr>
              <a:t> program u </a:t>
            </a:r>
            <a:r>
              <a:rPr lang="en-US" dirty="0" err="1">
                <a:latin typeface="Arial Nova" panose="020B0504020202020204" pitchFamily="34" charset="0"/>
              </a:rPr>
              <a:t>području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evaluacije</a:t>
            </a:r>
            <a:endParaRPr lang="en-US" dirty="0">
              <a:latin typeface="Arial Nova" panose="020B0504020202020204" pitchFamily="34" charset="0"/>
            </a:endParaRPr>
          </a:p>
          <a:p>
            <a:pPr lvl="1"/>
            <a:r>
              <a:rPr lang="hr-HR" dirty="0">
                <a:latin typeface="Arial Nova" panose="020B0504020202020204" pitchFamily="34" charset="0"/>
              </a:rPr>
              <a:t>Kratkoročni cilj</a:t>
            </a:r>
            <a:r>
              <a:rPr lang="en-US" dirty="0">
                <a:latin typeface="Arial Nova" panose="020B0504020202020204" pitchFamily="34" charset="0"/>
              </a:rPr>
              <a:t>: </a:t>
            </a:r>
            <a:r>
              <a:rPr lang="en-US" dirty="0" err="1">
                <a:latin typeface="Arial Nova" panose="020B0504020202020204" pitchFamily="34" charset="0"/>
              </a:rPr>
              <a:t>poslijediplomski</a:t>
            </a:r>
            <a:r>
              <a:rPr lang="en-US" dirty="0">
                <a:latin typeface="Arial Nova" panose="020B0504020202020204" pitchFamily="34" charset="0"/>
              </a:rPr>
              <a:t> program u </a:t>
            </a:r>
            <a:r>
              <a:rPr lang="en-US" dirty="0" err="1">
                <a:latin typeface="Arial Nova" panose="020B0504020202020204" pitchFamily="34" charset="0"/>
              </a:rPr>
              <a:t>području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evaluacije</a:t>
            </a:r>
            <a:endParaRPr lang="en-US" dirty="0">
              <a:latin typeface="Arial Nova" panose="020B0504020202020204" pitchFamily="34" charset="0"/>
            </a:endParaRPr>
          </a:p>
          <a:p>
            <a:pPr lvl="1"/>
            <a:r>
              <a:rPr lang="hr-HR" dirty="0">
                <a:latin typeface="Arial Nova" panose="020B0504020202020204" pitchFamily="34" charset="0"/>
              </a:rPr>
              <a:t>Kratkoročni cilj</a:t>
            </a:r>
            <a:r>
              <a:rPr lang="en-US" dirty="0">
                <a:latin typeface="Arial Nova" panose="020B0504020202020204" pitchFamily="34" charset="0"/>
              </a:rPr>
              <a:t>: </a:t>
            </a:r>
            <a:r>
              <a:rPr lang="en-US" dirty="0" err="1">
                <a:latin typeface="Arial Nova" panose="020B0504020202020204" pitchFamily="34" charset="0"/>
              </a:rPr>
              <a:t>evaluacija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kao</a:t>
            </a:r>
            <a:r>
              <a:rPr lang="en-US" dirty="0">
                <a:latin typeface="Arial Nova" panose="020B0504020202020204" pitchFamily="34" charset="0"/>
              </a:rPr>
              <a:t> program </a:t>
            </a:r>
            <a:r>
              <a:rPr lang="en-US" dirty="0" err="1">
                <a:latin typeface="Arial Nova" panose="020B0504020202020204" pitchFamily="34" charset="0"/>
              </a:rPr>
              <a:t>cjeloživotnog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obrazovanja</a:t>
            </a:r>
            <a:endParaRPr lang="en-US" dirty="0">
              <a:latin typeface="Arial Nova" panose="020B0504020202020204" pitchFamily="34" charset="0"/>
            </a:endParaRPr>
          </a:p>
          <a:p>
            <a:r>
              <a:rPr lang="en-US" sz="2400" b="1" dirty="0" err="1">
                <a:latin typeface="Arial Nova" panose="020B0504020202020204" pitchFamily="34" charset="0"/>
              </a:rPr>
              <a:t>Dugoročni</a:t>
            </a:r>
            <a:r>
              <a:rPr lang="en-US" sz="2400" b="1" dirty="0">
                <a:latin typeface="Arial Nova" panose="020B0504020202020204" pitchFamily="34" charset="0"/>
              </a:rPr>
              <a:t> </a:t>
            </a:r>
            <a:r>
              <a:rPr lang="en-US" sz="2400" b="1" dirty="0" err="1">
                <a:latin typeface="Arial Nova" panose="020B0504020202020204" pitchFamily="34" charset="0"/>
              </a:rPr>
              <a:t>cilj</a:t>
            </a:r>
            <a:r>
              <a:rPr lang="en-US" sz="2400" b="1" dirty="0">
                <a:latin typeface="Arial Nova" panose="020B0504020202020204" pitchFamily="34" charset="0"/>
              </a:rPr>
              <a:t> 3: </a:t>
            </a:r>
            <a:r>
              <a:rPr lang="en-US" sz="2400" dirty="0" err="1">
                <a:latin typeface="Arial Nova" panose="020B0504020202020204" pitchFamily="34" charset="0"/>
              </a:rPr>
              <a:t>priznati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nacionalni</a:t>
            </a:r>
            <a:r>
              <a:rPr lang="en-US" sz="2400" dirty="0">
                <a:latin typeface="Arial Nova" panose="020B0504020202020204" pitchFamily="34" charset="0"/>
              </a:rPr>
              <a:t> standard za </a:t>
            </a:r>
            <a:r>
              <a:rPr lang="en-US" sz="2400" dirty="0" err="1">
                <a:latin typeface="Arial Nova" panose="020B0504020202020204" pitchFamily="34" charset="0"/>
              </a:rPr>
              <a:t>evaluaciju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</a:p>
          <a:p>
            <a:pPr lvl="1"/>
            <a:r>
              <a:rPr lang="hr-HR" dirty="0">
                <a:latin typeface="Arial Nova" panose="020B0504020202020204" pitchFamily="34" charset="0"/>
              </a:rPr>
              <a:t>Kratkoročni cilj</a:t>
            </a:r>
            <a:r>
              <a:rPr lang="en-US" dirty="0">
                <a:latin typeface="Arial Nova" panose="020B0504020202020204" pitchFamily="34" charset="0"/>
              </a:rPr>
              <a:t>: </a:t>
            </a:r>
            <a:r>
              <a:rPr lang="en-US" dirty="0" err="1">
                <a:latin typeface="Arial Nova" panose="020B0504020202020204" pitchFamily="34" charset="0"/>
              </a:rPr>
              <a:t>formulirani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nacionalni</a:t>
            </a:r>
            <a:r>
              <a:rPr lang="en-US" dirty="0">
                <a:latin typeface="Arial Nova" panose="020B0504020202020204" pitchFamily="34" charset="0"/>
              </a:rPr>
              <a:t> standard za </a:t>
            </a:r>
            <a:r>
              <a:rPr lang="en-US" dirty="0" err="1">
                <a:latin typeface="Arial Nova" panose="020B0504020202020204" pitchFamily="34" charset="0"/>
              </a:rPr>
              <a:t>evaluaciju</a:t>
            </a:r>
            <a:endParaRPr lang="hr-HR" dirty="0">
              <a:latin typeface="Arial Nova" panose="020B0504020202020204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5CEC193-9613-840C-07CF-49F9772A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41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009386-BDE5-3973-9846-F2A0795E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Zaključak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9A242C-51AB-7207-DD5F-B3087A33E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/>
              <a:t>Multisektorska</a:t>
            </a:r>
            <a:r>
              <a:rPr lang="hr-HR" dirty="0"/>
              <a:t> suradnja akademske zajednice/istraživanja – uprave – privatnog sektora/konzultanata – civilnog društva ključna je za razvoj kulture vrednovanja.</a:t>
            </a:r>
          </a:p>
          <a:p>
            <a:r>
              <a:rPr lang="hr-HR" dirty="0" err="1"/>
              <a:t>Formalizacija</a:t>
            </a:r>
            <a:r>
              <a:rPr lang="hr-HR" dirty="0"/>
              <a:t> suradnje kroz uspostavu organizacije evaluacijskih stručnjaka ključna je kako bismo postali priznat, cijenjen i pouzdan partner državi.</a:t>
            </a:r>
          </a:p>
          <a:p>
            <a:r>
              <a:rPr lang="hr-HR" dirty="0"/>
              <a:t>Dijeljenje znanja o evaluaciji i javno priopćavanje rezultata evaluacije ključni su za poboljšanje kvalitete javne politike.</a:t>
            </a:r>
          </a:p>
          <a:p>
            <a:r>
              <a:rPr lang="hr-HR" dirty="0"/>
              <a:t>Za razvoj evaluacijske kulture ključno je uspostaviti snažnu i uglednu mrežu suradnje evaluacijskih stručnjaka koji će zajednički razvijati nacionalne standarde evaluacije javnih politika.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1B983EB-5350-C9B5-65A7-F9065E8A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413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837435-3B40-0EA5-D16D-21E332DD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Hrvatska </a:t>
            </a:r>
            <a:r>
              <a:rPr lang="en-US" dirty="0" err="1"/>
              <a:t>evaluatorska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– HEM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00AA6A-EA5C-2BD4-AC94-CA9D69F25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b="0" i="0" dirty="0">
                <a:effectLst/>
                <a:latin typeface="Arial Nova" panose="020B0504020202020204" pitchFamily="34" charset="0"/>
              </a:rPr>
              <a:t>HEM je neformalna mreža stručnjaka zainteresiranih za praktičnu i teorijsku primjenu evaluacije javnih politika, programa i projekata</a:t>
            </a:r>
            <a:r>
              <a:rPr lang="en-US" sz="2400" b="0" i="0" dirty="0">
                <a:effectLst/>
                <a:latin typeface="Arial Nova" panose="020B0504020202020204" pitchFamily="34" charset="0"/>
              </a:rPr>
              <a:t>,</a:t>
            </a:r>
          </a:p>
          <a:p>
            <a:r>
              <a:rPr lang="hr-HR" sz="2400" b="0" i="0" dirty="0">
                <a:effectLst/>
                <a:latin typeface="Arial Nova" panose="020B0504020202020204" pitchFamily="34" charset="0"/>
              </a:rPr>
              <a:t>Mreža je od 2015. upisana u međunarodni registar volonterskih organizacija </a:t>
            </a:r>
            <a:r>
              <a:rPr lang="hr-HR" sz="2400" b="0" i="0" dirty="0" err="1">
                <a:effectLst/>
                <a:latin typeface="Arial Nova" panose="020B0504020202020204" pitchFamily="34" charset="0"/>
              </a:rPr>
              <a:t>evaluatorskih</a:t>
            </a:r>
            <a:r>
              <a:rPr lang="hr-HR" sz="2400" b="0" i="0" dirty="0">
                <a:effectLst/>
                <a:latin typeface="Arial Nova" panose="020B0504020202020204" pitchFamily="34" charset="0"/>
              </a:rPr>
              <a:t> stručnjaka (VOPE) koju vodi Međunarodna organizacija za suradnju u evaluaciji (IOCE)</a:t>
            </a:r>
            <a:r>
              <a:rPr lang="en-US" sz="2400" b="0" i="0" dirty="0">
                <a:effectLst/>
                <a:latin typeface="Arial Nova" panose="020B0504020202020204" pitchFamily="34" charset="0"/>
              </a:rPr>
              <a:t>,</a:t>
            </a:r>
          </a:p>
          <a:p>
            <a:r>
              <a:rPr lang="en-US" sz="2400" dirty="0">
                <a:latin typeface="Arial Nova" panose="020B0504020202020204" pitchFamily="34" charset="0"/>
              </a:rPr>
              <a:t>HEM</a:t>
            </a:r>
            <a:r>
              <a:rPr lang="hr-HR" sz="2400" b="0" i="0" dirty="0">
                <a:effectLst/>
                <a:latin typeface="Arial Nova" panose="020B0504020202020204" pitchFamily="34" charset="0"/>
              </a:rPr>
              <a:t> aktivno sudjeluje u radu Mreže </a:t>
            </a:r>
            <a:r>
              <a:rPr lang="hr-HR" sz="2400" b="0" i="0" dirty="0" err="1">
                <a:effectLst/>
                <a:latin typeface="Arial Nova" panose="020B0504020202020204" pitchFamily="34" charset="0"/>
              </a:rPr>
              <a:t>evaluatora</a:t>
            </a:r>
            <a:r>
              <a:rPr lang="hr-HR" sz="2400" b="0" i="0" dirty="0">
                <a:effectLst/>
                <a:latin typeface="Arial Nova" panose="020B0504020202020204" pitchFamily="34" charset="0"/>
              </a:rPr>
              <a:t> zapadnog Balkana (WBEN)</a:t>
            </a:r>
            <a:endParaRPr lang="en-US" sz="2400" b="0" i="0" dirty="0">
              <a:effectLst/>
              <a:latin typeface="Arial Nova" panose="020B0504020202020204" pitchFamily="34" charset="0"/>
            </a:endParaRPr>
          </a:p>
          <a:p>
            <a:r>
              <a:rPr lang="en-US" sz="2400" dirty="0" err="1">
                <a:latin typeface="Arial Nova" panose="020B0504020202020204" pitchFamily="34" charset="0"/>
              </a:rPr>
              <a:t>Članstvo</a:t>
            </a:r>
            <a:r>
              <a:rPr lang="en-US" sz="2400" dirty="0">
                <a:latin typeface="Arial Nova" panose="020B0504020202020204" pitchFamily="34" charset="0"/>
              </a:rPr>
              <a:t>: </a:t>
            </a:r>
            <a:r>
              <a:rPr lang="en-US" sz="2400" dirty="0" err="1">
                <a:latin typeface="Arial Nova" panose="020B0504020202020204" pitchFamily="34" charset="0"/>
              </a:rPr>
              <a:t>konzultanti</a:t>
            </a:r>
            <a:r>
              <a:rPr lang="en-US" sz="2400" dirty="0">
                <a:latin typeface="Arial Nova" panose="020B0504020202020204" pitchFamily="34" charset="0"/>
              </a:rPr>
              <a:t> 44%, </a:t>
            </a:r>
            <a:r>
              <a:rPr lang="en-US" sz="2400" dirty="0" err="1">
                <a:latin typeface="Arial Nova" panose="020B0504020202020204" pitchFamily="34" charset="0"/>
              </a:rPr>
              <a:t>akademska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zajednica</a:t>
            </a:r>
            <a:r>
              <a:rPr lang="en-US" sz="2400" dirty="0">
                <a:latin typeface="Arial Nova" panose="020B0504020202020204" pitchFamily="34" charset="0"/>
              </a:rPr>
              <a:t>: 25%, </a:t>
            </a:r>
            <a:r>
              <a:rPr lang="en-US" sz="2400" dirty="0" err="1">
                <a:latin typeface="Arial Nova" panose="020B0504020202020204" pitchFamily="34" charset="0"/>
              </a:rPr>
              <a:t>zaposlenici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javnog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sektora</a:t>
            </a:r>
            <a:r>
              <a:rPr lang="en-US" sz="2400" dirty="0">
                <a:latin typeface="Arial Nova" panose="020B0504020202020204" pitchFamily="34" charset="0"/>
              </a:rPr>
              <a:t>: 29%, </a:t>
            </a:r>
            <a:r>
              <a:rPr lang="en-US" sz="2400" dirty="0" err="1">
                <a:latin typeface="Arial Nova" panose="020B0504020202020204" pitchFamily="34" charset="0"/>
              </a:rPr>
              <a:t>civilno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društvo</a:t>
            </a:r>
            <a:r>
              <a:rPr lang="en-US" sz="2400" dirty="0">
                <a:latin typeface="Arial Nova" panose="020B0504020202020204" pitchFamily="34" charset="0"/>
              </a:rPr>
              <a:t>: 2%</a:t>
            </a:r>
          </a:p>
          <a:p>
            <a:r>
              <a:rPr lang="en-US" sz="2400" dirty="0" err="1">
                <a:latin typeface="Arial Nova" panose="020B0504020202020204" pitchFamily="34" charset="0"/>
              </a:rPr>
              <a:t>Neformalna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mreže</a:t>
            </a:r>
            <a:r>
              <a:rPr lang="en-US" sz="2400" dirty="0">
                <a:latin typeface="Arial Nova" panose="020B0504020202020204" pitchFamily="34" charset="0"/>
              </a:rPr>
              <a:t>, bez </a:t>
            </a:r>
            <a:r>
              <a:rPr lang="en-US" sz="2400" dirty="0" err="1">
                <a:latin typeface="Arial Nova" panose="020B0504020202020204" pitchFamily="34" charset="0"/>
              </a:rPr>
              <a:t>članarine</a:t>
            </a:r>
            <a:r>
              <a:rPr lang="en-US" sz="2400" dirty="0">
                <a:latin typeface="Arial Nova" panose="020B0504020202020204" pitchFamily="34" charset="0"/>
              </a:rPr>
              <a:t> i </a:t>
            </a:r>
            <a:r>
              <a:rPr lang="en-US" sz="2400" dirty="0" err="1">
                <a:latin typeface="Arial Nova" panose="020B0504020202020204" pitchFamily="34" charset="0"/>
              </a:rPr>
              <a:t>upisnika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članova</a:t>
            </a:r>
            <a:endParaRPr lang="hr-HR" sz="2400" dirty="0">
              <a:latin typeface="Arial Nova" panose="020B0504020202020204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1E2323D-37D4-7C29-FDD0-F7C6F7F5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2</a:t>
            </a:fld>
            <a:endParaRPr lang="hr-HR"/>
          </a:p>
        </p:txBody>
      </p:sp>
      <p:pic>
        <p:nvPicPr>
          <p:cNvPr id="2050" name="Picture 2" descr="Mobirise">
            <a:extLst>
              <a:ext uri="{FF2B5EF4-FFF2-40B4-BE49-F238E27FC236}">
                <a16:creationId xmlns:a16="http://schemas.microsoft.com/office/drawing/2014/main" id="{8DABF46C-AAE0-C6AD-A623-CD046979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947" y="85725"/>
            <a:ext cx="2600587" cy="20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6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2BE4D9-02E5-07AD-8251-64FE957D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 – </a:t>
            </a:r>
            <a:r>
              <a:rPr lang="en-US" dirty="0" err="1"/>
              <a:t>aktivnosti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AC7085-002F-6CC7-3D89-160F5E82D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5051" cy="4667250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 err="1">
                <a:latin typeface="Arial Nova" panose="020B0504020202020204" pitchFamily="34" charset="0"/>
              </a:rPr>
              <a:t>Održavanje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edukacija</a:t>
            </a:r>
            <a:endParaRPr lang="en-US" dirty="0">
              <a:latin typeface="Arial Nova" panose="020B05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dirty="0" err="1">
                <a:latin typeface="Arial Nova" panose="020B0504020202020204" pitchFamily="34" charset="0"/>
              </a:rPr>
              <a:t>Organizacija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sastanaka</a:t>
            </a:r>
            <a:r>
              <a:rPr lang="en-US" dirty="0">
                <a:latin typeface="Arial Nova" panose="020B0504020202020204" pitchFamily="34" charset="0"/>
              </a:rPr>
              <a:t> i </a:t>
            </a:r>
            <a:r>
              <a:rPr lang="en-US" dirty="0" err="1">
                <a:latin typeface="Arial Nova" panose="020B0504020202020204" pitchFamily="34" charset="0"/>
              </a:rPr>
              <a:t>prezentacija</a:t>
            </a:r>
            <a:endParaRPr lang="en-US" dirty="0">
              <a:latin typeface="Arial Nova" panose="020B05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dirty="0" err="1">
                <a:latin typeface="Arial Nova" panose="020B0504020202020204" pitchFamily="34" charset="0"/>
              </a:rPr>
              <a:t>Razmjena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iskustava</a:t>
            </a:r>
            <a:r>
              <a:rPr lang="en-US" dirty="0">
                <a:latin typeface="Arial Nova" panose="020B0504020202020204" pitchFamily="34" charset="0"/>
              </a:rPr>
              <a:t> i </a:t>
            </a:r>
            <a:r>
              <a:rPr lang="en-US" dirty="0" err="1">
                <a:latin typeface="Arial Nova" panose="020B0504020202020204" pitchFamily="34" charset="0"/>
              </a:rPr>
              <a:t>znanja</a:t>
            </a:r>
            <a:endParaRPr lang="en-US" dirty="0">
              <a:latin typeface="Arial Nova" panose="020B05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dirty="0" err="1">
                <a:latin typeface="Arial Nova" panose="020B0504020202020204" pitchFamily="34" charset="0"/>
              </a:rPr>
              <a:t>Suradnja</a:t>
            </a:r>
            <a:r>
              <a:rPr lang="en-US" dirty="0">
                <a:latin typeface="Arial Nova" panose="020B0504020202020204" pitchFamily="34" charset="0"/>
              </a:rPr>
              <a:t> s </a:t>
            </a:r>
            <a:r>
              <a:rPr lang="en-US" dirty="0" err="1">
                <a:latin typeface="Arial Nova" panose="020B0504020202020204" pitchFamily="34" charset="0"/>
              </a:rPr>
              <a:t>javnom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upravom</a:t>
            </a:r>
            <a:r>
              <a:rPr lang="en-US" dirty="0">
                <a:latin typeface="Arial Nova" panose="020B0504020202020204" pitchFamily="34" charset="0"/>
              </a:rPr>
              <a:t> u </a:t>
            </a:r>
            <a:r>
              <a:rPr lang="en-US" dirty="0" err="1">
                <a:latin typeface="Arial Nova" panose="020B0504020202020204" pitchFamily="34" charset="0"/>
              </a:rPr>
              <a:t>području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evaluacije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programa</a:t>
            </a:r>
            <a:r>
              <a:rPr lang="en-US" dirty="0">
                <a:latin typeface="Arial Nova" panose="020B0504020202020204" pitchFamily="34" charset="0"/>
              </a:rPr>
              <a:t> i </a:t>
            </a:r>
            <a:r>
              <a:rPr lang="en-US" dirty="0" err="1">
                <a:latin typeface="Arial Nova" panose="020B0504020202020204" pitchFamily="34" charset="0"/>
              </a:rPr>
              <a:t>javnih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politika</a:t>
            </a:r>
            <a:endParaRPr lang="en-US" dirty="0">
              <a:latin typeface="Arial Nova" panose="020B05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dirty="0" err="1">
                <a:latin typeface="Arial Nova" panose="020B0504020202020204" pitchFamily="34" charset="0"/>
              </a:rPr>
              <a:t>Sudjelovanje</a:t>
            </a:r>
            <a:r>
              <a:rPr lang="en-US" dirty="0">
                <a:latin typeface="Arial Nova" panose="020B0504020202020204" pitchFamily="34" charset="0"/>
              </a:rPr>
              <a:t> u </a:t>
            </a:r>
            <a:r>
              <a:rPr lang="en-US" dirty="0" err="1">
                <a:latin typeface="Arial Nova" panose="020B0504020202020204" pitchFamily="34" charset="0"/>
              </a:rPr>
              <a:t>radu</a:t>
            </a:r>
            <a:r>
              <a:rPr lang="en-US" dirty="0">
                <a:latin typeface="Arial Nova" panose="020B0504020202020204" pitchFamily="34" charset="0"/>
              </a:rPr>
              <a:t> WBEN-a:</a:t>
            </a:r>
            <a:endParaRPr lang="en-US" sz="2400" dirty="0">
              <a:latin typeface="Arial Nova" panose="020B0504020202020204" pitchFamily="34" charset="0"/>
            </a:endParaRPr>
          </a:p>
          <a:p>
            <a:pPr marL="685800" lvl="2">
              <a:spcBef>
                <a:spcPts val="1000"/>
              </a:spcBef>
            </a:pPr>
            <a:r>
              <a:rPr lang="en-US" dirty="0" err="1">
                <a:latin typeface="Arial Nova" panose="020B0504020202020204" pitchFamily="34" charset="0"/>
              </a:rPr>
              <a:t>Sudjelovanje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na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sastancima</a:t>
            </a:r>
            <a:r>
              <a:rPr lang="en-US" dirty="0">
                <a:latin typeface="Arial Nova" panose="020B0504020202020204" pitchFamily="34" charset="0"/>
              </a:rPr>
              <a:t> i </a:t>
            </a:r>
            <a:r>
              <a:rPr lang="en-US" dirty="0" err="1">
                <a:latin typeface="Arial Nova" panose="020B0504020202020204" pitchFamily="34" charset="0"/>
              </a:rPr>
              <a:t>godišnjim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konferencijama</a:t>
            </a:r>
            <a:r>
              <a:rPr lang="en-US" dirty="0">
                <a:latin typeface="Arial Nova" panose="020B0504020202020204" pitchFamily="34" charset="0"/>
              </a:rPr>
              <a:t> WBEN-a,</a:t>
            </a:r>
          </a:p>
          <a:p>
            <a:pPr marL="685800" lvl="2">
              <a:spcBef>
                <a:spcPts val="1000"/>
              </a:spcBef>
            </a:pPr>
            <a:r>
              <a:rPr lang="en-US" dirty="0" err="1">
                <a:latin typeface="Arial Nova" panose="020B0504020202020204" pitchFamily="34" charset="0"/>
              </a:rPr>
              <a:t>Organizacija</a:t>
            </a:r>
            <a:r>
              <a:rPr lang="en-US" dirty="0">
                <a:latin typeface="Arial Nova" panose="020B0504020202020204" pitchFamily="34" charset="0"/>
              </a:rPr>
              <a:t> 2. </a:t>
            </a:r>
            <a:r>
              <a:rPr lang="en-US" dirty="0" err="1">
                <a:latin typeface="Arial Nova" panose="020B0504020202020204" pitchFamily="34" charset="0"/>
              </a:rPr>
              <a:t>godišnje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konferencije</a:t>
            </a:r>
            <a:r>
              <a:rPr lang="en-US" dirty="0">
                <a:latin typeface="Arial Nova" panose="020B0504020202020204" pitchFamily="34" charset="0"/>
              </a:rPr>
              <a:t> WBEN-a u </a:t>
            </a:r>
            <a:r>
              <a:rPr lang="en-US" dirty="0" err="1">
                <a:latin typeface="Arial Nova" panose="020B0504020202020204" pitchFamily="34" charset="0"/>
              </a:rPr>
              <a:t>Zagrebu</a:t>
            </a:r>
            <a:r>
              <a:rPr lang="en-US" dirty="0">
                <a:latin typeface="Arial Nova" panose="020B0504020202020204" pitchFamily="34" charset="0"/>
              </a:rPr>
              <a:t> (2017.)</a:t>
            </a:r>
          </a:p>
          <a:p>
            <a:pPr marL="228600" lvl="1">
              <a:spcBef>
                <a:spcPts val="1000"/>
              </a:spcBef>
            </a:pPr>
            <a:r>
              <a:rPr lang="en-US" dirty="0" err="1">
                <a:latin typeface="Arial Nova" panose="020B0504020202020204" pitchFamily="34" charset="0"/>
              </a:rPr>
              <a:t>Sudjelovanje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na</a:t>
            </a:r>
            <a:r>
              <a:rPr lang="en-US" dirty="0">
                <a:latin typeface="Arial Nova" panose="020B0504020202020204" pitchFamily="34" charset="0"/>
              </a:rPr>
              <a:t> 13. </a:t>
            </a:r>
            <a:r>
              <a:rPr lang="en-US" dirty="0" err="1">
                <a:latin typeface="Arial Nova" panose="020B0504020202020204" pitchFamily="34" charset="0"/>
              </a:rPr>
              <a:t>konferenciji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Europskog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društva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evaluatora</a:t>
            </a:r>
            <a:r>
              <a:rPr lang="en-US" dirty="0">
                <a:latin typeface="Arial Nova" panose="020B0504020202020204" pitchFamily="34" charset="0"/>
              </a:rPr>
              <a:t> u </a:t>
            </a:r>
            <a:r>
              <a:rPr lang="en-US" dirty="0" err="1">
                <a:latin typeface="Arial Nova" panose="020B0504020202020204" pitchFamily="34" charset="0"/>
              </a:rPr>
              <a:t>Solunu</a:t>
            </a:r>
            <a:r>
              <a:rPr lang="en-US" dirty="0">
                <a:latin typeface="Arial Nova" panose="020B0504020202020204" pitchFamily="34" charset="0"/>
              </a:rPr>
              <a:t> (2018)</a:t>
            </a:r>
          </a:p>
          <a:p>
            <a:pPr marL="228600" lvl="1">
              <a:spcBef>
                <a:spcPts val="1000"/>
              </a:spcBef>
            </a:pPr>
            <a:r>
              <a:rPr lang="en-US" dirty="0">
                <a:latin typeface="Arial Nova" panose="020B0504020202020204" pitchFamily="34" charset="0"/>
              </a:rPr>
              <a:t>Partner </a:t>
            </a:r>
            <a:r>
              <a:rPr lang="en-US" dirty="0" err="1">
                <a:latin typeface="Arial Nova" panose="020B0504020202020204" pitchFamily="34" charset="0"/>
              </a:rPr>
              <a:t>na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projektu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i="1" dirty="0">
                <a:latin typeface="Arial Nova" panose="020B0504020202020204" pitchFamily="34" charset="0"/>
              </a:rPr>
              <a:t>Assessment of the Current State of Democracy, Rights and Governance (DRG) Evaluation in Europe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E025A5A-6214-30A3-4996-0F62DD00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3</a:t>
            </a:fld>
            <a:endParaRPr lang="hr-HR"/>
          </a:p>
        </p:txBody>
      </p:sp>
      <p:pic>
        <p:nvPicPr>
          <p:cNvPr id="5" name="Picture 2" descr="Mobirise">
            <a:extLst>
              <a:ext uri="{FF2B5EF4-FFF2-40B4-BE49-F238E27FC236}">
                <a16:creationId xmlns:a16="http://schemas.microsoft.com/office/drawing/2014/main" id="{E87F4EF5-F3F2-53CB-E5EE-CEF018B0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947" y="136525"/>
            <a:ext cx="2600587" cy="20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52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B13797-999B-4993-8249-9FB9248F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49" y="4124960"/>
            <a:ext cx="5829300" cy="1002539"/>
          </a:xfrm>
        </p:spPr>
        <p:txBody>
          <a:bodyPr anchor="ctr">
            <a:normAutofit fontScale="90000"/>
          </a:bodyPr>
          <a:lstStyle/>
          <a:p>
            <a:r>
              <a:rPr lang="hr-HR" sz="3000" b="1" dirty="0">
                <a:solidFill>
                  <a:srgbClr val="002060"/>
                </a:solidFill>
              </a:rPr>
              <a:t>HEM &amp; Regionalna suradnja evaluatora i evaluacijskih zajednica/mreža u Europi</a:t>
            </a:r>
          </a:p>
        </p:txBody>
      </p:sp>
      <p:pic>
        <p:nvPicPr>
          <p:cNvPr id="5" name="Slika 4" descr="Slika na kojoj se prikazuje osoba, strop, na zatvorenom, zid&#10;&#10;Opis je automatski generiran">
            <a:extLst>
              <a:ext uri="{FF2B5EF4-FFF2-40B4-BE49-F238E27FC236}">
                <a16:creationId xmlns:a16="http://schemas.microsoft.com/office/drawing/2014/main" id="{E3976B9D-F20D-4588-943E-23424E2E7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88" b="28671"/>
          <a:stretch/>
        </p:blipFill>
        <p:spPr>
          <a:xfrm>
            <a:off x="407" y="5"/>
            <a:ext cx="12191196" cy="371060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ED75F9-D4C1-4142-8C84-7F8ED0A6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432" y="5045985"/>
            <a:ext cx="5433558" cy="153164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r-HR" sz="2000" i="1" dirty="0">
                <a:solidFill>
                  <a:schemeClr val="accent1"/>
                </a:solidFill>
              </a:rPr>
              <a:t>7 dobrovoljnih organizacija za profesionalce u evaluaciji (VOPE) iz srednje, istočne i južne Europe složile su se surađivati na stvaranju svijesti i razumijevanja DRG evaluacije diljem Europe; Potpisnici DRG Solunske izjave</a:t>
            </a:r>
            <a:endParaRPr lang="hr-HR" sz="2000" b="1" dirty="0">
              <a:solidFill>
                <a:schemeClr val="accent1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C99C997-1F91-45F1-933B-2786DAF1F908}"/>
              </a:ext>
            </a:extLst>
          </p:cNvPr>
          <p:cNvSpPr txBox="1"/>
          <p:nvPr/>
        </p:nvSpPr>
        <p:spPr>
          <a:xfrm>
            <a:off x="598349" y="5270441"/>
            <a:ext cx="58293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dirty="0"/>
              <a:t>European Evaluation </a:t>
            </a:r>
            <a:r>
              <a:rPr lang="hr-HR" sz="2200" dirty="0" err="1"/>
              <a:t>Association</a:t>
            </a:r>
            <a:r>
              <a:rPr lang="hr-HR" sz="2200" dirty="0"/>
              <a:t> </a:t>
            </a:r>
            <a:r>
              <a:rPr lang="hr-HR" sz="2200" b="1" dirty="0"/>
              <a:t>- EES</a:t>
            </a:r>
          </a:p>
          <a:p>
            <a:r>
              <a:rPr lang="hr-HR" sz="2200" dirty="0"/>
              <a:t>Network </a:t>
            </a:r>
            <a:r>
              <a:rPr lang="hr-HR" sz="2200" dirty="0" err="1"/>
              <a:t>of</a:t>
            </a:r>
            <a:r>
              <a:rPr lang="hr-HR" sz="2200" dirty="0"/>
              <a:t> Evaluation </a:t>
            </a:r>
            <a:r>
              <a:rPr lang="hr-HR" sz="2200" dirty="0" err="1"/>
              <a:t>Societies</a:t>
            </a:r>
            <a:r>
              <a:rPr lang="hr-HR" sz="2200" dirty="0"/>
              <a:t> in Europe </a:t>
            </a:r>
            <a:r>
              <a:rPr lang="hr-HR" sz="2200" b="1" dirty="0"/>
              <a:t>– NESE</a:t>
            </a:r>
          </a:p>
          <a:p>
            <a:r>
              <a:rPr lang="hr-HR" sz="2200" dirty="0"/>
              <a:t>Western Balkan Evaluation Network </a:t>
            </a:r>
            <a:r>
              <a:rPr lang="hr-HR" sz="2200" b="1" dirty="0"/>
              <a:t>- WBEN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1C19FC2-D31D-41DB-B69C-C8B6F8588AC1}"/>
              </a:ext>
            </a:extLst>
          </p:cNvPr>
          <p:cNvSpPr txBox="1"/>
          <p:nvPr/>
        </p:nvSpPr>
        <p:spPr>
          <a:xfrm>
            <a:off x="7315598" y="4102724"/>
            <a:ext cx="385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1"/>
                </a:solidFill>
              </a:rPr>
              <a:t>13. EES conference 2018</a:t>
            </a:r>
          </a:p>
          <a:p>
            <a:pPr algn="ctr"/>
            <a:r>
              <a:rPr lang="hr-HR" sz="2400" b="1" dirty="0" err="1">
                <a:solidFill>
                  <a:schemeClr val="accent1"/>
                </a:solidFill>
              </a:rPr>
              <a:t>Thessaloniki</a:t>
            </a:r>
            <a:r>
              <a:rPr lang="hr-HR" sz="2400" b="1" dirty="0">
                <a:solidFill>
                  <a:schemeClr val="accent1"/>
                </a:solidFill>
              </a:rPr>
              <a:t>, </a:t>
            </a:r>
            <a:r>
              <a:rPr lang="hr-HR" sz="2400" b="1" dirty="0" err="1">
                <a:solidFill>
                  <a:schemeClr val="accent1"/>
                </a:solidFill>
              </a:rPr>
              <a:t>Greece</a:t>
            </a:r>
            <a:endParaRPr lang="hr-H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3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57D497-3228-3FDE-5E92-A7C78AD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VOPE Leadership Boot Camp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2CB5E5-3F41-9972-73D0-739E20240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0552" cy="4895850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latin typeface="Arial Nova" panose="020B0504020202020204" pitchFamily="34" charset="0"/>
              </a:rPr>
              <a:t>Ključni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poticaj</a:t>
            </a:r>
            <a:r>
              <a:rPr lang="en-US" sz="2400" dirty="0">
                <a:latin typeface="Arial Nova" panose="020B0504020202020204" pitchFamily="34" charset="0"/>
              </a:rPr>
              <a:t> za </a:t>
            </a:r>
            <a:r>
              <a:rPr lang="en-US" sz="2400" dirty="0" err="1">
                <a:latin typeface="Arial Nova" panose="020B0504020202020204" pitchFamily="34" charset="0"/>
              </a:rPr>
              <a:t>osnivanje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formalne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udruge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stigao</a:t>
            </a:r>
            <a:r>
              <a:rPr lang="en-US" sz="2400" dirty="0">
                <a:latin typeface="Arial Nova" panose="020B0504020202020204" pitchFamily="34" charset="0"/>
              </a:rPr>
              <a:t> je od </a:t>
            </a:r>
            <a:r>
              <a:rPr lang="en-US" sz="2400" dirty="0" err="1">
                <a:latin typeface="Arial Nova" panose="020B0504020202020204" pitchFamily="34" charset="0"/>
              </a:rPr>
              <a:t>strane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pl-PL" sz="2400" dirty="0">
                <a:latin typeface="Arial Nova" panose="020B0504020202020204" pitchFamily="34" charset="0"/>
              </a:rPr>
              <a:t>Međunarodn</a:t>
            </a:r>
            <a:r>
              <a:rPr lang="en-US" sz="2400" dirty="0">
                <a:latin typeface="Arial Nova" panose="020B0504020202020204" pitchFamily="34" charset="0"/>
              </a:rPr>
              <a:t>e</a:t>
            </a:r>
            <a:r>
              <a:rPr lang="pl-PL" sz="2400" dirty="0">
                <a:latin typeface="Arial Nova" panose="020B0504020202020204" pitchFamily="34" charset="0"/>
              </a:rPr>
              <a:t> organizacij</a:t>
            </a:r>
            <a:r>
              <a:rPr lang="en-US" sz="2400" dirty="0">
                <a:latin typeface="Arial Nova" panose="020B0504020202020204" pitchFamily="34" charset="0"/>
              </a:rPr>
              <a:t>e</a:t>
            </a:r>
            <a:r>
              <a:rPr lang="pl-PL" sz="2400" dirty="0">
                <a:latin typeface="Arial Nova" panose="020B0504020202020204" pitchFamily="34" charset="0"/>
              </a:rPr>
              <a:t> za suradnju u evaluaciji (IOCE)</a:t>
            </a:r>
            <a:endParaRPr lang="en-US" sz="2400" dirty="0">
              <a:latin typeface="Arial Nova" panose="020B0504020202020204" pitchFamily="34" charset="0"/>
            </a:endParaRPr>
          </a:p>
          <a:p>
            <a:r>
              <a:rPr lang="en-US" sz="2400" dirty="0" err="1">
                <a:latin typeface="Arial Nova" panose="020B0504020202020204" pitchFamily="34" charset="0"/>
              </a:rPr>
              <a:t>Predstavnici</a:t>
            </a:r>
            <a:r>
              <a:rPr lang="en-US" sz="2400" dirty="0">
                <a:latin typeface="Arial Nova" panose="020B0504020202020204" pitchFamily="34" charset="0"/>
              </a:rPr>
              <a:t> HEM-a </a:t>
            </a:r>
            <a:r>
              <a:rPr lang="en-US" sz="2400" dirty="0" err="1">
                <a:latin typeface="Arial Nova" panose="020B0504020202020204" pitchFamily="34" charset="0"/>
              </a:rPr>
              <a:t>uspješno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su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završili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vrhunski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međunarodni</a:t>
            </a:r>
            <a:r>
              <a:rPr lang="en-US" sz="2400" dirty="0">
                <a:latin typeface="Arial Nova" panose="020B0504020202020204" pitchFamily="34" charset="0"/>
              </a:rPr>
              <a:t> program </a:t>
            </a:r>
            <a:r>
              <a:rPr lang="en-US" sz="2400" i="1" dirty="0">
                <a:latin typeface="Arial Nova" panose="020B0504020202020204" pitchFamily="34" charset="0"/>
              </a:rPr>
              <a:t>VOPE Leadership Boot Camp, </a:t>
            </a:r>
            <a:r>
              <a:rPr lang="en-US" sz="2400" dirty="0" err="1">
                <a:latin typeface="Arial Nova" panose="020B0504020202020204" pitchFamily="34" charset="0"/>
              </a:rPr>
              <a:t>održan</a:t>
            </a:r>
            <a:r>
              <a:rPr lang="en-US" sz="2400" dirty="0">
                <a:latin typeface="Arial Nova" panose="020B0504020202020204" pitchFamily="34" charset="0"/>
              </a:rPr>
              <a:t> je u </a:t>
            </a:r>
            <a:r>
              <a:rPr lang="en-US" sz="2400" dirty="0" err="1">
                <a:latin typeface="Arial Nova" panose="020B0504020202020204" pitchFamily="34" charset="0"/>
              </a:rPr>
              <a:t>ožujku</a:t>
            </a:r>
            <a:r>
              <a:rPr lang="en-US" sz="2400" dirty="0">
                <a:latin typeface="Arial Nova" panose="020B0504020202020204" pitchFamily="34" charset="0"/>
              </a:rPr>
              <a:t> i </a:t>
            </a:r>
            <a:r>
              <a:rPr lang="en-US" sz="2400" dirty="0" err="1">
                <a:latin typeface="Arial Nova" panose="020B0504020202020204" pitchFamily="34" charset="0"/>
              </a:rPr>
              <a:t>travnju</a:t>
            </a:r>
            <a:r>
              <a:rPr lang="en-US" sz="2400" dirty="0">
                <a:latin typeface="Arial Nova" panose="020B0504020202020204" pitchFamily="34" charset="0"/>
              </a:rPr>
              <a:t> 2022.</a:t>
            </a:r>
            <a:endParaRPr lang="en-US" sz="2400" i="1" dirty="0">
              <a:latin typeface="Arial Nova" panose="020B0504020202020204" pitchFamily="34" charset="0"/>
            </a:endParaRPr>
          </a:p>
          <a:p>
            <a:r>
              <a:rPr lang="en-US" sz="2400" dirty="0" err="1">
                <a:latin typeface="Arial Nova" panose="020B0504020202020204" pitchFamily="34" charset="0"/>
              </a:rPr>
              <a:t>Intenzivni</a:t>
            </a:r>
            <a:r>
              <a:rPr lang="en-US" sz="2400" dirty="0">
                <a:latin typeface="Arial Nova" panose="020B0504020202020204" pitchFamily="34" charset="0"/>
              </a:rPr>
              <a:t> program </a:t>
            </a:r>
            <a:r>
              <a:rPr lang="en-US" sz="2400" dirty="0" err="1">
                <a:latin typeface="Arial Nova" panose="020B0504020202020204" pitchFamily="34" charset="0"/>
              </a:rPr>
              <a:t>usmjeren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na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jačanje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nacionalnih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organizacija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kroz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jačanje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vještina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njihovih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lidera</a:t>
            </a:r>
            <a:endParaRPr lang="en-US" sz="2400" dirty="0">
              <a:latin typeface="Arial Nova" panose="020B0504020202020204" pitchFamily="34" charset="0"/>
            </a:endParaRPr>
          </a:p>
          <a:p>
            <a:r>
              <a:rPr lang="en-US" sz="2400" dirty="0" err="1">
                <a:latin typeface="Arial Nova" panose="020B0504020202020204" pitchFamily="34" charset="0"/>
              </a:rPr>
              <a:t>Izrazito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usmjeren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na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praktičnu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primjenu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znanja</a:t>
            </a:r>
            <a:r>
              <a:rPr lang="en-US" sz="2400" dirty="0">
                <a:latin typeface="Arial Nova" panose="020B0504020202020204" pitchFamily="34" charset="0"/>
              </a:rPr>
              <a:t>: </a:t>
            </a:r>
            <a:r>
              <a:rPr lang="en-US" sz="2400" dirty="0" err="1">
                <a:latin typeface="Arial Nova" panose="020B0504020202020204" pitchFamily="34" charset="0"/>
              </a:rPr>
              <a:t>polaznici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su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kroz</a:t>
            </a:r>
            <a:r>
              <a:rPr lang="en-US" sz="2400" dirty="0">
                <a:latin typeface="Arial Nova" panose="020B0504020202020204" pitchFamily="34" charset="0"/>
              </a:rPr>
              <a:t> 6 </a:t>
            </a:r>
            <a:r>
              <a:rPr lang="en-US" sz="2400" dirty="0" err="1">
                <a:latin typeface="Arial Nova" panose="020B0504020202020204" pitchFamily="34" charset="0"/>
              </a:rPr>
              <a:t>različitih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modula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morali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osmisliti</a:t>
            </a:r>
            <a:r>
              <a:rPr lang="en-US" sz="2400" dirty="0">
                <a:latin typeface="Arial Nova" panose="020B0504020202020204" pitchFamily="34" charset="0"/>
              </a:rPr>
              <a:t> i </a:t>
            </a:r>
            <a:r>
              <a:rPr lang="en-US" sz="2400" dirty="0" err="1">
                <a:latin typeface="Arial Nova" panose="020B0504020202020204" pitchFamily="34" charset="0"/>
              </a:rPr>
              <a:t>pripremiti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sve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aspekte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izgradnje</a:t>
            </a:r>
            <a:r>
              <a:rPr lang="en-US" sz="2400" dirty="0">
                <a:latin typeface="Arial Nova" panose="020B0504020202020204" pitchFamily="34" charset="0"/>
              </a:rPr>
              <a:t> i </a:t>
            </a:r>
            <a:r>
              <a:rPr lang="en-US" sz="2400" dirty="0" err="1">
                <a:latin typeface="Arial Nova" panose="020B0504020202020204" pitchFamily="34" charset="0"/>
              </a:rPr>
              <a:t>jačanja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svoje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organizacije</a:t>
            </a:r>
            <a:r>
              <a:rPr lang="en-US" sz="2400" dirty="0">
                <a:latin typeface="Arial Nova" panose="020B0504020202020204" pitchFamily="34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>
                <a:latin typeface="Arial Nova" panose="020B0504020202020204" pitchFamily="34" charset="0"/>
              </a:rPr>
              <a:t>Strateško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planiranje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organizacije</a:t>
            </a:r>
            <a:r>
              <a:rPr lang="en-US" sz="2000" dirty="0">
                <a:latin typeface="Arial Nova" panose="020B0504020202020204" pitchFamily="34" charset="0"/>
              </a:rPr>
              <a:t> (</a:t>
            </a:r>
            <a:r>
              <a:rPr lang="en-US" sz="2000" dirty="0" err="1">
                <a:latin typeface="Arial Nova" panose="020B0504020202020204" pitchFamily="34" charset="0"/>
              </a:rPr>
              <a:t>ciljevi</a:t>
            </a:r>
            <a:r>
              <a:rPr lang="en-US" sz="2000" dirty="0">
                <a:latin typeface="Arial Nova" panose="020B0504020202020204" pitchFamily="34" charset="0"/>
              </a:rPr>
              <a:t>, </a:t>
            </a:r>
            <a:r>
              <a:rPr lang="en-US" sz="2000" dirty="0" err="1">
                <a:latin typeface="Arial Nova" panose="020B0504020202020204" pitchFamily="34" charset="0"/>
              </a:rPr>
              <a:t>stretegija</a:t>
            </a:r>
            <a:r>
              <a:rPr lang="en-US" sz="2000" dirty="0">
                <a:latin typeface="Arial Nova" panose="020B0504020202020204" pitchFamily="34" charset="0"/>
              </a:rPr>
              <a:t>, </a:t>
            </a:r>
            <a:r>
              <a:rPr lang="en-US" sz="2000" dirty="0" err="1">
                <a:latin typeface="Arial Nova" panose="020B0504020202020204" pitchFamily="34" charset="0"/>
              </a:rPr>
              <a:t>rokovi</a:t>
            </a:r>
            <a:r>
              <a:rPr lang="en-US" sz="2000" dirty="0">
                <a:latin typeface="Arial Nova" panose="020B0504020202020204" pitchFamily="34" charset="0"/>
              </a:rPr>
              <a:t>, </a:t>
            </a:r>
            <a:r>
              <a:rPr lang="en-US" sz="2000" dirty="0" err="1">
                <a:latin typeface="Arial Nova" panose="020B0504020202020204" pitchFamily="34" charset="0"/>
              </a:rPr>
              <a:t>indikatori</a:t>
            </a:r>
            <a:r>
              <a:rPr lang="en-US" sz="2000" dirty="0">
                <a:latin typeface="Arial Nova" panose="020B0504020202020204" pitchFamily="34" charset="0"/>
              </a:rPr>
              <a:t>...)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Arial Nova" panose="020B0504020202020204" pitchFamily="34" charset="0"/>
              </a:rPr>
              <a:t>SWOT </a:t>
            </a:r>
            <a:r>
              <a:rPr lang="en-US" sz="2000" dirty="0" err="1">
                <a:latin typeface="Arial Nova" panose="020B0504020202020204" pitchFamily="34" charset="0"/>
              </a:rPr>
              <a:t>analiza</a:t>
            </a:r>
            <a:endParaRPr lang="en-US" sz="2000" dirty="0">
              <a:latin typeface="Arial Nova" panose="020B05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>
                <a:latin typeface="Arial Nova" panose="020B0504020202020204" pitchFamily="34" charset="0"/>
              </a:rPr>
              <a:t>Razrada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projekata</a:t>
            </a:r>
            <a:r>
              <a:rPr lang="en-US" sz="2000" dirty="0">
                <a:latin typeface="Arial Nova" panose="020B0504020202020204" pitchFamily="34" charset="0"/>
              </a:rPr>
              <a:t> za </a:t>
            </a:r>
            <a:r>
              <a:rPr lang="en-US" sz="2000" dirty="0" err="1">
                <a:latin typeface="Arial Nova" panose="020B0504020202020204" pitchFamily="34" charset="0"/>
              </a:rPr>
              <a:t>ostvarivanje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ciljeva</a:t>
            </a:r>
            <a:endParaRPr lang="en-US" sz="2000" dirty="0">
              <a:latin typeface="Arial Nova" panose="020B05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Arial Nova" panose="020B0504020202020204" pitchFamily="34" charset="0"/>
              </a:rPr>
              <a:t>Pitch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>
                <a:latin typeface="Arial Nova" panose="020B0504020202020204" pitchFamily="34" charset="0"/>
              </a:rPr>
              <a:t>Interni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komunikacijski</a:t>
            </a:r>
            <a:r>
              <a:rPr lang="en-US" sz="2000" dirty="0">
                <a:latin typeface="Arial Nova" panose="020B0504020202020204" pitchFamily="34" charset="0"/>
              </a:rPr>
              <a:t> plan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FC46B5A-27BF-E65D-D4FA-8B4F0F00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5</a:t>
            </a:fld>
            <a:endParaRPr lang="hr-HR"/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id="{8C0DD97F-D1B7-DA02-1C7E-92E7AFCE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611" y="136525"/>
            <a:ext cx="3392194" cy="150971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3F6496-0891-63D6-7881-4933CDE2A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75306"/>
            <a:ext cx="2344329" cy="107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9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FFA3F-9D30-98A2-73AC-1982FF32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Osnivanje</a:t>
            </a:r>
            <a:r>
              <a:rPr lang="en-US" dirty="0"/>
              <a:t> </a:t>
            </a:r>
            <a:r>
              <a:rPr lang="en-US" dirty="0" err="1"/>
              <a:t>udruge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FCB14F-AD80-6D70-A75F-F353B2B3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u="sng" dirty="0" err="1">
                <a:latin typeface="Arial Nova" panose="020B0504020202020204" pitchFamily="34" charset="0"/>
              </a:rPr>
              <a:t>Rezultat</a:t>
            </a:r>
            <a:r>
              <a:rPr lang="en-US" sz="2400" u="sng" dirty="0">
                <a:latin typeface="Arial Nova" panose="020B0504020202020204" pitchFamily="34" charset="0"/>
              </a:rPr>
              <a:t> </a:t>
            </a:r>
            <a:r>
              <a:rPr lang="en-US" sz="2400" u="sng" dirty="0" err="1">
                <a:latin typeface="Arial Nova" panose="020B0504020202020204" pitchFamily="34" charset="0"/>
              </a:rPr>
              <a:t>edukacije</a:t>
            </a:r>
            <a:r>
              <a:rPr lang="en-US" sz="2400" u="sng" dirty="0">
                <a:latin typeface="Arial Nova" panose="020B0504020202020204" pitchFamily="34" charset="0"/>
              </a:rPr>
              <a:t>: </a:t>
            </a:r>
            <a:r>
              <a:rPr lang="en-US" sz="2400" dirty="0" err="1">
                <a:latin typeface="Arial Nova" panose="020B0504020202020204" pitchFamily="34" charset="0"/>
              </a:rPr>
              <a:t>krećemo</a:t>
            </a:r>
            <a:r>
              <a:rPr lang="en-US" sz="2400" dirty="0">
                <a:latin typeface="Arial Nova" panose="020B0504020202020204" pitchFamily="34" charset="0"/>
              </a:rPr>
              <a:t> s </a:t>
            </a:r>
            <a:r>
              <a:rPr lang="en-US" sz="2400" dirty="0" err="1">
                <a:latin typeface="Arial Nova" panose="020B0504020202020204" pitchFamily="34" charset="0"/>
              </a:rPr>
              <a:t>osnivanjem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nacionalne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udruge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evaluatora</a:t>
            </a:r>
            <a:r>
              <a:rPr lang="en-US" sz="2400" dirty="0">
                <a:latin typeface="Arial Nova" panose="020B0504020202020204" pitchFamily="34" charset="0"/>
              </a:rPr>
              <a:t>, (</a:t>
            </a:r>
            <a:r>
              <a:rPr lang="en-US" sz="2400" dirty="0" err="1">
                <a:latin typeface="Arial Nova" panose="020B0504020202020204" pitchFamily="34" charset="0"/>
              </a:rPr>
              <a:t>još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tražimo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naziv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udruge</a:t>
            </a:r>
            <a:r>
              <a:rPr lang="en-US" sz="2400" dirty="0">
                <a:latin typeface="Arial Nova" panose="020B0504020202020204" pitchFamily="34" charset="0"/>
              </a:rPr>
              <a:t>!)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accent1"/>
                </a:solidFill>
                <a:latin typeface="Arial Nova" panose="020B0504020202020204" pitchFamily="34" charset="0"/>
              </a:rPr>
              <a:t>Zašto</a:t>
            </a:r>
            <a:r>
              <a:rPr lang="en-US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rial Nova" panose="020B0504020202020204" pitchFamily="34" charset="0"/>
              </a:rPr>
              <a:t>formalna</a:t>
            </a:r>
            <a:r>
              <a:rPr lang="en-US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rial Nova" panose="020B0504020202020204" pitchFamily="34" charset="0"/>
              </a:rPr>
              <a:t>udruga</a:t>
            </a:r>
            <a:r>
              <a:rPr lang="en-US" sz="2400" b="1" dirty="0">
                <a:solidFill>
                  <a:schemeClr val="accent1"/>
                </a:solidFill>
                <a:latin typeface="Arial Nova" panose="020B0504020202020204" pitchFamily="34" charset="0"/>
              </a:rPr>
              <a:t>?</a:t>
            </a:r>
          </a:p>
          <a:p>
            <a:r>
              <a:rPr lang="hr-HR" sz="2400" dirty="0">
                <a:latin typeface="Arial Nova" panose="020B0504020202020204" pitchFamily="34" charset="0"/>
              </a:rPr>
              <a:t>Udruge </a:t>
            </a:r>
            <a:r>
              <a:rPr lang="en-US" sz="2400" dirty="0" err="1">
                <a:latin typeface="Arial Nova" panose="020B0504020202020204" pitchFamily="34" charset="0"/>
              </a:rPr>
              <a:t>mogu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imati</a:t>
            </a:r>
            <a:r>
              <a:rPr lang="hr-HR" sz="2400" dirty="0">
                <a:latin typeface="Arial Nova" panose="020B0504020202020204" pitchFamily="34" charset="0"/>
              </a:rPr>
              <a:t> ključnu ulogu 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jačanju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kulture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evalucije</a:t>
            </a:r>
            <a:r>
              <a:rPr lang="en-US" sz="2400" dirty="0">
                <a:latin typeface="Arial Nova" panose="020B0504020202020204" pitchFamily="34" charset="0"/>
              </a:rPr>
              <a:t> i</a:t>
            </a:r>
            <a:r>
              <a:rPr lang="hr-HR" sz="2400" dirty="0">
                <a:latin typeface="Arial Nova" panose="020B0504020202020204" pitchFamily="34" charset="0"/>
              </a:rPr>
              <a:t> potražnje za evaluacijom javnih politika kroz različite kanale utjecaja, od edukacije do direktne komunikacije s donositeljima odluka</a:t>
            </a:r>
            <a:r>
              <a:rPr lang="en-US" sz="2400" dirty="0">
                <a:latin typeface="Arial Nova" panose="020B0504020202020204" pitchFamily="34" charset="0"/>
              </a:rPr>
              <a:t>,</a:t>
            </a:r>
          </a:p>
          <a:p>
            <a:r>
              <a:rPr lang="en-US" sz="2400" dirty="0" err="1">
                <a:latin typeface="Arial Nova" panose="020B0504020202020204" pitchFamily="34" charset="0"/>
              </a:rPr>
              <a:t>Pomoći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postizanju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ravnoteže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između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javnog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interesa</a:t>
            </a:r>
            <a:r>
              <a:rPr lang="en-US" sz="2400" dirty="0">
                <a:latin typeface="Arial Nova" panose="020B0504020202020204" pitchFamily="34" charset="0"/>
              </a:rPr>
              <a:t> i </a:t>
            </a:r>
            <a:r>
              <a:rPr lang="en-US" sz="2400" dirty="0" err="1">
                <a:latin typeface="Arial Nova" panose="020B0504020202020204" pitchFamily="34" charset="0"/>
              </a:rPr>
              <a:t>prakse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središnje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države</a:t>
            </a:r>
            <a:endParaRPr lang="en-US" sz="2400" dirty="0">
              <a:latin typeface="Arial Nova" panose="020B0504020202020204" pitchFamily="34" charset="0"/>
            </a:endParaRPr>
          </a:p>
          <a:p>
            <a:r>
              <a:rPr lang="en-US" sz="2400" u="sng" dirty="0" err="1">
                <a:latin typeface="Arial Nova" panose="020B0504020202020204" pitchFamily="34" charset="0"/>
              </a:rPr>
              <a:t>Temelj</a:t>
            </a:r>
            <a:r>
              <a:rPr lang="en-US" sz="2400" u="sng" dirty="0">
                <a:latin typeface="Arial Nova" panose="020B0504020202020204" pitchFamily="34" charset="0"/>
              </a:rPr>
              <a:t> </a:t>
            </a:r>
            <a:r>
              <a:rPr lang="en-US" sz="2400" u="sng" dirty="0" err="1">
                <a:latin typeface="Arial Nova" panose="020B0504020202020204" pitchFamily="34" charset="0"/>
              </a:rPr>
              <a:t>udruge</a:t>
            </a:r>
            <a:r>
              <a:rPr lang="en-US" sz="2400" dirty="0">
                <a:latin typeface="Arial Nova" panose="020B0504020202020204" pitchFamily="34" charset="0"/>
              </a:rPr>
              <a:t>: </a:t>
            </a:r>
            <a:r>
              <a:rPr lang="en-US" sz="2400" dirty="0" err="1">
                <a:latin typeface="Arial Nova" panose="020B0504020202020204" pitchFamily="34" charset="0"/>
              </a:rPr>
              <a:t>stručnost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članova</a:t>
            </a:r>
            <a:r>
              <a:rPr lang="en-US" sz="2400" dirty="0">
                <a:latin typeface="Arial Nova" panose="020B0504020202020204" pitchFamily="34" charset="0"/>
              </a:rPr>
              <a:t>, </a:t>
            </a:r>
            <a:r>
              <a:rPr lang="en-US" sz="2400" dirty="0" err="1">
                <a:latin typeface="Arial Nova" panose="020B0504020202020204" pitchFamily="34" charset="0"/>
              </a:rPr>
              <a:t>entuzijazam</a:t>
            </a:r>
            <a:r>
              <a:rPr lang="en-US" sz="2400" dirty="0">
                <a:latin typeface="Arial Nova" panose="020B0504020202020204" pitchFamily="34" charset="0"/>
              </a:rPr>
              <a:t>, </a:t>
            </a:r>
            <a:r>
              <a:rPr lang="en-US" sz="2400" dirty="0" err="1">
                <a:latin typeface="Arial Nova" panose="020B0504020202020204" pitchFamily="34" charset="0"/>
              </a:rPr>
              <a:t>postojeća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mreža</a:t>
            </a:r>
            <a:r>
              <a:rPr lang="en-US" sz="2400" dirty="0">
                <a:latin typeface="Arial Nova" panose="020B0504020202020204" pitchFamily="34" charset="0"/>
              </a:rPr>
              <a:t>, </a:t>
            </a:r>
            <a:r>
              <a:rPr lang="en-US" sz="2400" dirty="0" err="1">
                <a:latin typeface="Arial Nova" panose="020B0504020202020204" pitchFamily="34" charset="0"/>
              </a:rPr>
              <a:t>suradnja</a:t>
            </a:r>
            <a:r>
              <a:rPr lang="en-US" sz="2400" dirty="0">
                <a:latin typeface="Arial Nova" panose="020B0504020202020204" pitchFamily="34" charset="0"/>
              </a:rPr>
              <a:t> s </a:t>
            </a:r>
            <a:r>
              <a:rPr lang="en-US" sz="2400" dirty="0" err="1">
                <a:latin typeface="Arial Nova" panose="020B0504020202020204" pitchFamily="34" charset="0"/>
              </a:rPr>
              <a:t>državom</a:t>
            </a:r>
            <a:r>
              <a:rPr lang="en-US" sz="2400" dirty="0">
                <a:latin typeface="Arial Nova" panose="020B0504020202020204" pitchFamily="34" charset="0"/>
              </a:rPr>
              <a:t>, </a:t>
            </a:r>
            <a:r>
              <a:rPr lang="en-US" sz="2400" dirty="0" err="1">
                <a:latin typeface="Arial Nova" panose="020B0504020202020204" pitchFamily="34" charset="0"/>
              </a:rPr>
              <a:t>podrška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znanstvenih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institucija</a:t>
            </a:r>
            <a:endParaRPr lang="en-US" sz="2400" dirty="0">
              <a:latin typeface="Arial Nova" panose="020B0504020202020204" pitchFamily="34" charset="0"/>
            </a:endParaRPr>
          </a:p>
          <a:p>
            <a:r>
              <a:rPr lang="en-US" sz="2400" u="sng" dirty="0" err="1">
                <a:latin typeface="Arial Nova" panose="020B0504020202020204" pitchFamily="34" charset="0"/>
              </a:rPr>
              <a:t>Rizici</a:t>
            </a:r>
            <a:r>
              <a:rPr lang="en-US" sz="2400" u="sng" dirty="0">
                <a:latin typeface="Arial Nova" panose="020B0504020202020204" pitchFamily="34" charset="0"/>
              </a:rPr>
              <a:t> i </a:t>
            </a:r>
            <a:r>
              <a:rPr lang="en-US" sz="2400" u="sng" dirty="0" err="1">
                <a:latin typeface="Arial Nova" panose="020B0504020202020204" pitchFamily="34" charset="0"/>
              </a:rPr>
              <a:t>ograničenja</a:t>
            </a:r>
            <a:r>
              <a:rPr lang="en-US" sz="2400" dirty="0">
                <a:latin typeface="Arial Nova" panose="020B0504020202020204" pitchFamily="34" charset="0"/>
              </a:rPr>
              <a:t>: </a:t>
            </a:r>
            <a:r>
              <a:rPr lang="en-US" sz="2400" dirty="0" err="1">
                <a:latin typeface="Arial Nova" panose="020B0504020202020204" pitchFamily="34" charset="0"/>
              </a:rPr>
              <a:t>volenterski</a:t>
            </a:r>
            <a:r>
              <a:rPr lang="en-US" sz="2400" dirty="0">
                <a:latin typeface="Arial Nova" panose="020B0504020202020204" pitchFamily="34" charset="0"/>
              </a:rPr>
              <a:t> rad, </a:t>
            </a:r>
            <a:r>
              <a:rPr lang="en-US" sz="2400" dirty="0" err="1">
                <a:latin typeface="Arial Nova" panose="020B0504020202020204" pitchFamily="34" charset="0"/>
              </a:rPr>
              <a:t>nedostatak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financiranja</a:t>
            </a:r>
            <a:endParaRPr lang="hr-HR" sz="2400" dirty="0">
              <a:latin typeface="Arial Nova" panose="020B0504020202020204" pitchFamily="34" charset="0"/>
            </a:endParaRPr>
          </a:p>
          <a:p>
            <a:endParaRPr lang="hr-HR" sz="2400" dirty="0">
              <a:latin typeface="Arial Nova" panose="020B0504020202020204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2558DC8-5B36-ABF7-8EE1-9C13705C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952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3D7910-5BB2-CA3B-94FB-FD22236D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Kontekst</a:t>
            </a:r>
            <a:r>
              <a:rPr lang="en-US" dirty="0"/>
              <a:t>: </a:t>
            </a:r>
            <a:r>
              <a:rPr lang="en-US" dirty="0" err="1"/>
              <a:t>Kultura</a:t>
            </a:r>
            <a:r>
              <a:rPr lang="en-US" dirty="0"/>
              <a:t> </a:t>
            </a:r>
            <a:r>
              <a:rPr lang="en-US" dirty="0" err="1"/>
              <a:t>evaluacije</a:t>
            </a:r>
            <a:r>
              <a:rPr lang="en-US" dirty="0"/>
              <a:t> u </a:t>
            </a:r>
            <a:r>
              <a:rPr lang="en-US" dirty="0" err="1"/>
              <a:t>Hrvatskoj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81939E-B7D8-128C-111E-B361066E1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974590"/>
          </a:xfrm>
        </p:spPr>
        <p:txBody>
          <a:bodyPr>
            <a:normAutofit fontScale="92500"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hr-HR" b="1" i="0" dirty="0">
                <a:solidFill>
                  <a:schemeClr val="accent1"/>
                </a:solidFill>
                <a:effectLst/>
                <a:latin typeface="Arial Nova" panose="020B0504020202020204" pitchFamily="34" charset="0"/>
              </a:rPr>
              <a:t>Zašto je kultura evaluacije javnih politika u Hrvatskoj još uvijek na niskoj razini?</a:t>
            </a:r>
          </a:p>
          <a:p>
            <a:pPr algn="l">
              <a:buFont typeface="+mj-lt"/>
              <a:buAutoNum type="arabicPeriod"/>
            </a:pPr>
            <a:r>
              <a:rPr lang="hr-HR" b="0" i="0" u="sng" dirty="0">
                <a:effectLst/>
                <a:latin typeface="Arial Nova" panose="020B0504020202020204" pitchFamily="34" charset="0"/>
              </a:rPr>
              <a:t>Manjak svijesti </a:t>
            </a:r>
            <a:r>
              <a:rPr lang="hr-HR" u="sng" dirty="0">
                <a:latin typeface="Arial Nova" panose="020B0504020202020204" pitchFamily="34" charset="0"/>
              </a:rPr>
              <a:t>o ulozi evaluacije</a:t>
            </a:r>
            <a:r>
              <a:rPr lang="hr-HR" b="0" i="0" dirty="0">
                <a:effectLst/>
                <a:latin typeface="Arial Nova" panose="020B0504020202020204" pitchFamily="34" charset="0"/>
              </a:rPr>
              <a:t>: općenito ljudi u Hrvatskoj nisu svjesni potencijalne uloge i važnosti evaluacije</a:t>
            </a:r>
            <a:r>
              <a:rPr lang="en-US" b="0" i="0" dirty="0">
                <a:effectLst/>
                <a:latin typeface="Arial Nova" panose="020B0504020202020204" pitchFamily="34" charset="0"/>
              </a:rPr>
              <a:t>,</a:t>
            </a:r>
            <a:r>
              <a:rPr lang="hr-HR" b="0" i="0" dirty="0">
                <a:effectLst/>
                <a:latin typeface="Arial Nova" panose="020B0504020202020204" pitchFamily="34" charset="0"/>
              </a:rPr>
              <a:t> ni kako evaluacija može doprinijeti boljim politikama,</a:t>
            </a:r>
          </a:p>
          <a:p>
            <a:pPr algn="l">
              <a:buFont typeface="+mj-lt"/>
              <a:buAutoNum type="arabicPeriod"/>
            </a:pPr>
            <a:r>
              <a:rPr lang="hr-HR" b="0" i="0" u="sng" dirty="0">
                <a:effectLst/>
                <a:latin typeface="Arial Nova" panose="020B0504020202020204" pitchFamily="34" charset="0"/>
              </a:rPr>
              <a:t>Nedostatak političke volje</a:t>
            </a:r>
            <a:r>
              <a:rPr lang="hr-HR" b="0" i="0" dirty="0">
                <a:effectLst/>
                <a:latin typeface="Arial Nova" panose="020B0504020202020204" pitchFamily="34" charset="0"/>
              </a:rPr>
              <a:t>: bez podrške politike i donositelja odluka teško je uvesti praksu evaluacije; dok politika ne prepoznaju vrijednost evaluacije i ne uključi je u redovni proces donošenja odluka, teško je očekivati da će se razviti kultura evaluacije u društvu,</a:t>
            </a:r>
          </a:p>
          <a:p>
            <a:pPr algn="l">
              <a:buFont typeface="+mj-lt"/>
              <a:buAutoNum type="arabicPeriod"/>
            </a:pPr>
            <a:r>
              <a:rPr lang="hr-HR" b="0" i="0" u="sng" dirty="0">
                <a:effectLst/>
                <a:latin typeface="Arial Nova" panose="020B0504020202020204" pitchFamily="34" charset="0"/>
              </a:rPr>
              <a:t>Povijest otpora prema transparentnosti i </a:t>
            </a:r>
            <a:r>
              <a:rPr lang="hr-HR" u="sng" dirty="0">
                <a:latin typeface="Arial Nova" panose="020B0504020202020204" pitchFamily="34" charset="0"/>
              </a:rPr>
              <a:t>preuzimanju </a:t>
            </a:r>
            <a:r>
              <a:rPr lang="hr-HR" b="0" i="0" u="sng" dirty="0">
                <a:effectLst/>
                <a:latin typeface="Arial Nova" panose="020B0504020202020204" pitchFamily="34" charset="0"/>
              </a:rPr>
              <a:t>odgovornosti</a:t>
            </a:r>
            <a:r>
              <a:rPr lang="hr-HR" b="0" i="0" dirty="0">
                <a:effectLst/>
                <a:latin typeface="Arial Nova" panose="020B0504020202020204" pitchFamily="34" charset="0"/>
              </a:rPr>
              <a:t>: tradicionalan otpor prema transparentnosti </a:t>
            </a:r>
            <a:r>
              <a:rPr lang="hr-HR" dirty="0">
                <a:latin typeface="Arial Nova" panose="020B0504020202020204" pitchFamily="34" charset="0"/>
              </a:rPr>
              <a:t>i preuzimanju odgovornosti u p</a:t>
            </a:r>
            <a:r>
              <a:rPr lang="hr-HR" b="0" i="0" dirty="0">
                <a:effectLst/>
                <a:latin typeface="Arial Nova" panose="020B0504020202020204" pitchFamily="34" charset="0"/>
              </a:rPr>
              <a:t>olitičk</a:t>
            </a:r>
            <a:r>
              <a:rPr lang="hr-HR" dirty="0">
                <a:latin typeface="Arial Nova" panose="020B0504020202020204" pitchFamily="34" charset="0"/>
              </a:rPr>
              <a:t>om životu</a:t>
            </a:r>
            <a:r>
              <a:rPr lang="hr-HR" b="0" i="0" dirty="0">
                <a:effectLst/>
                <a:latin typeface="Arial Nova" panose="020B0504020202020204" pitchFamily="34" charset="0"/>
              </a:rPr>
              <a:t> mogu evaluaciju </a:t>
            </a:r>
            <a:r>
              <a:rPr lang="en-US" b="0" i="0" dirty="0" err="1">
                <a:effectLst/>
                <a:latin typeface="Arial Nova" panose="020B0504020202020204" pitchFamily="34" charset="0"/>
              </a:rPr>
              <a:t>učiniti</a:t>
            </a:r>
            <a:r>
              <a:rPr lang="hr-HR" b="0" i="0" dirty="0">
                <a:effectLst/>
                <a:latin typeface="Arial Nova" panose="020B0504020202020204" pitchFamily="34" charset="0"/>
              </a:rPr>
              <a:t> </a:t>
            </a:r>
            <a:r>
              <a:rPr lang="hr-HR" b="0" i="0" dirty="0" err="1">
                <a:effectLst/>
                <a:latin typeface="Arial Nova" panose="020B0504020202020204" pitchFamily="34" charset="0"/>
              </a:rPr>
              <a:t>nepoželjn</a:t>
            </a:r>
            <a:r>
              <a:rPr lang="en-US" b="0" i="0" dirty="0">
                <a:effectLst/>
                <a:latin typeface="Arial Nova" panose="020B0504020202020204" pitchFamily="34" charset="0"/>
              </a:rPr>
              <a:t>om</a:t>
            </a:r>
            <a:endParaRPr lang="hr-HR" b="0" i="0" dirty="0">
              <a:effectLst/>
              <a:latin typeface="Arial Nova" panose="020B0504020202020204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15CEF50-E571-76E6-C0D6-84782509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507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3E9F40-05B7-792B-3B4D-28B9F881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dirty="0" err="1"/>
              <a:t>Manjak</a:t>
            </a:r>
            <a:r>
              <a:rPr lang="hr-HR" dirty="0"/>
              <a:t> svijesti o važnosti evaluacije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8A3011-CCCD-30EA-029D-157D0674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en-US" dirty="0" err="1">
                <a:latin typeface="Arial Nova" panose="020B0504020202020204" pitchFamily="34" charset="0"/>
              </a:rPr>
              <a:t>Evaluacija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javnih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politika</a:t>
            </a:r>
            <a:r>
              <a:rPr lang="en-US" dirty="0">
                <a:latin typeface="Arial Nova" panose="020B0504020202020204" pitchFamily="34" charset="0"/>
              </a:rPr>
              <a:t> u </a:t>
            </a:r>
            <a:r>
              <a:rPr lang="en-US" dirty="0" err="1">
                <a:latin typeface="Arial Nova" panose="020B0504020202020204" pitchFamily="34" charset="0"/>
              </a:rPr>
              <a:t>Hrvatskoj</a:t>
            </a:r>
            <a:r>
              <a:rPr lang="en-US" dirty="0">
                <a:latin typeface="Arial Nova" panose="020B0504020202020204" pitchFamily="34" charset="0"/>
              </a:rPr>
              <a:t> je </a:t>
            </a:r>
            <a:r>
              <a:rPr lang="en-US" dirty="0" err="1">
                <a:latin typeface="Arial Nova" panose="020B0504020202020204" pitchFamily="34" charset="0"/>
              </a:rPr>
              <a:t>još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uvijek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relativno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nov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pojam</a:t>
            </a:r>
            <a:r>
              <a:rPr lang="en-US" dirty="0">
                <a:latin typeface="Arial Nova" panose="020B0504020202020204" pitchFamily="34" charset="0"/>
              </a:rPr>
              <a:t>,</a:t>
            </a:r>
            <a:endParaRPr lang="hr-HR" dirty="0">
              <a:latin typeface="Arial Nova" panose="020B050402020202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US" dirty="0" err="1">
                <a:latin typeface="Arial Nova" panose="020B0504020202020204" pitchFamily="34" charset="0"/>
              </a:rPr>
              <a:t>Nerazumijevanje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što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evaluacija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točno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podrazumijeva</a:t>
            </a:r>
            <a:r>
              <a:rPr lang="en-US" dirty="0">
                <a:latin typeface="Arial Nova" panose="020B0504020202020204" pitchFamily="34" charset="0"/>
              </a:rPr>
              <a:t>, pa se </a:t>
            </a:r>
            <a:r>
              <a:rPr lang="en-US" dirty="0" err="1">
                <a:latin typeface="Arial Nova" panose="020B0504020202020204" pitchFamily="34" charset="0"/>
              </a:rPr>
              <a:t>često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percipira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kao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kritika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ili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administrativni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teret</a:t>
            </a:r>
            <a:r>
              <a:rPr lang="en-US" dirty="0">
                <a:latin typeface="Arial Nova" panose="020B0504020202020204" pitchFamily="34" charset="0"/>
              </a:rPr>
              <a:t>, a ne </a:t>
            </a:r>
            <a:r>
              <a:rPr lang="en-US" dirty="0" err="1">
                <a:latin typeface="Arial Nova" panose="020B0504020202020204" pitchFamily="34" charset="0"/>
              </a:rPr>
              <a:t>kao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konstruktivni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alat</a:t>
            </a:r>
            <a:r>
              <a:rPr lang="en-US" dirty="0">
                <a:latin typeface="Arial Nova" panose="020B0504020202020204" pitchFamily="34" charset="0"/>
              </a:rPr>
              <a:t> za </a:t>
            </a:r>
            <a:r>
              <a:rPr lang="en-US" dirty="0" err="1">
                <a:latin typeface="Arial Nova" panose="020B0504020202020204" pitchFamily="34" charset="0"/>
              </a:rPr>
              <a:t>poboljšanje</a:t>
            </a:r>
            <a:r>
              <a:rPr lang="en-US" dirty="0">
                <a:latin typeface="Arial Nova" panose="020B0504020202020204" pitchFamily="34" charset="0"/>
              </a:rPr>
              <a:t>,</a:t>
            </a:r>
            <a:endParaRPr lang="hr-HR" dirty="0">
              <a:latin typeface="Arial Nova" panose="020B0504020202020204" pitchFamily="34" charset="0"/>
            </a:endParaRPr>
          </a:p>
          <a:p>
            <a:pPr marL="228600" lvl="1">
              <a:spcBef>
                <a:spcPts val="1000"/>
              </a:spcBef>
              <a:buSzPts val="1000"/>
              <a:tabLst>
                <a:tab pos="914400" algn="l"/>
              </a:tabLst>
            </a:pPr>
            <a:r>
              <a:rPr lang="en-US" sz="2800" dirty="0" err="1">
                <a:latin typeface="Arial Nova" panose="020B0504020202020204" pitchFamily="34" charset="0"/>
              </a:rPr>
              <a:t>Ako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rezultati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evaluacija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nisu</a:t>
            </a:r>
            <a:r>
              <a:rPr lang="en-US" sz="2800" dirty="0">
                <a:latin typeface="Arial Nova" panose="020B0504020202020204" pitchFamily="34" charset="0"/>
              </a:rPr>
              <a:t> dobro </a:t>
            </a:r>
            <a:r>
              <a:rPr lang="en-US" sz="2800" dirty="0" err="1">
                <a:latin typeface="Arial Nova" panose="020B0504020202020204" pitchFamily="34" charset="0"/>
              </a:rPr>
              <a:t>komunicirani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ili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su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nedostupni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široj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javnosti</a:t>
            </a:r>
            <a:r>
              <a:rPr lang="en-US" sz="2800" dirty="0">
                <a:latin typeface="Arial Nova" panose="020B0504020202020204" pitchFamily="34" charset="0"/>
              </a:rPr>
              <a:t>, </a:t>
            </a:r>
            <a:r>
              <a:rPr lang="en-US" sz="2800" dirty="0" err="1">
                <a:latin typeface="Arial Nova" panose="020B0504020202020204" pitchFamily="34" charset="0"/>
              </a:rPr>
              <a:t>teško</a:t>
            </a:r>
            <a:r>
              <a:rPr lang="en-US" sz="2800" dirty="0">
                <a:latin typeface="Arial Nova" panose="020B0504020202020204" pitchFamily="34" charset="0"/>
              </a:rPr>
              <a:t> je </a:t>
            </a:r>
            <a:r>
              <a:rPr lang="en-US" sz="2800" dirty="0" err="1">
                <a:latin typeface="Arial Nova" panose="020B0504020202020204" pitchFamily="34" charset="0"/>
              </a:rPr>
              <a:t>razviti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svijest</a:t>
            </a:r>
            <a:r>
              <a:rPr lang="en-US" sz="2800" dirty="0">
                <a:latin typeface="Arial Nova" panose="020B0504020202020204" pitchFamily="34" charset="0"/>
              </a:rPr>
              <a:t> o </a:t>
            </a:r>
            <a:r>
              <a:rPr lang="en-US" sz="2800" dirty="0" err="1">
                <a:latin typeface="Arial Nova" panose="020B0504020202020204" pitchFamily="34" charset="0"/>
              </a:rPr>
              <a:t>njihovoj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važnosti</a:t>
            </a:r>
            <a:r>
              <a:rPr lang="en-US" sz="2800" dirty="0">
                <a:latin typeface="Arial Nova" panose="020B0504020202020204" pitchFamily="34" charset="0"/>
              </a:rPr>
              <a:t>,</a:t>
            </a:r>
            <a:endParaRPr lang="hr-HR" sz="2800" dirty="0">
              <a:latin typeface="Arial Nova" panose="020B0504020202020204" pitchFamily="34" charset="0"/>
            </a:endParaRPr>
          </a:p>
          <a:p>
            <a:pPr marL="228600" lvl="1">
              <a:spcBef>
                <a:spcPts val="1000"/>
              </a:spcBef>
              <a:buSzPts val="1000"/>
              <a:tabLst>
                <a:tab pos="914400" algn="l"/>
              </a:tabLst>
            </a:pPr>
            <a:r>
              <a:rPr lang="en-US" sz="2800" dirty="0" err="1">
                <a:latin typeface="Arial Nova" panose="020B0504020202020204" pitchFamily="34" charset="0"/>
              </a:rPr>
              <a:t>Nedostatak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kurikuluma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ili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obrazovnih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materijala</a:t>
            </a:r>
            <a:r>
              <a:rPr lang="en-US" sz="2800" dirty="0">
                <a:latin typeface="Arial Nova" panose="020B0504020202020204" pitchFamily="34" charset="0"/>
              </a:rPr>
              <a:t> o </a:t>
            </a:r>
            <a:r>
              <a:rPr lang="en-US" sz="2800" dirty="0" err="1">
                <a:latin typeface="Arial Nova" panose="020B0504020202020204" pitchFamily="34" charset="0"/>
              </a:rPr>
              <a:t>evaluaciji</a:t>
            </a:r>
            <a:r>
              <a:rPr lang="en-US" sz="2800" dirty="0">
                <a:latin typeface="Arial Nova" panose="020B0504020202020204" pitchFamily="34" charset="0"/>
              </a:rPr>
              <a:t> u </a:t>
            </a:r>
            <a:r>
              <a:rPr lang="en-US" sz="2800" dirty="0" err="1">
                <a:latin typeface="Arial Nova" panose="020B0504020202020204" pitchFamily="34" charset="0"/>
              </a:rPr>
              <a:t>obrazovnim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institucijama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može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rezultirati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generacijama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koje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nisu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upoznate</a:t>
            </a:r>
            <a:r>
              <a:rPr lang="en-US" sz="2800" dirty="0">
                <a:latin typeface="Arial Nova" panose="020B0504020202020204" pitchFamily="34" charset="0"/>
              </a:rPr>
              <a:t> s </a:t>
            </a:r>
            <a:r>
              <a:rPr lang="en-US" sz="2800" dirty="0" err="1">
                <a:latin typeface="Arial Nova" panose="020B0504020202020204" pitchFamily="34" charset="0"/>
              </a:rPr>
              <a:t>važnošću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en-US" sz="2800" dirty="0" err="1">
                <a:latin typeface="Arial Nova" panose="020B0504020202020204" pitchFamily="34" charset="0"/>
              </a:rPr>
              <a:t>evaluacije</a:t>
            </a:r>
            <a:endParaRPr lang="hr-HR" sz="2800" dirty="0">
              <a:latin typeface="Arial Nova" panose="020B0504020202020204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AED4E60-A5FE-42C9-EC29-53B2C064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15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3E9F40-05B7-792B-3B4D-28B9F881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691" cy="1325563"/>
          </a:xfrm>
        </p:spPr>
        <p:txBody>
          <a:bodyPr/>
          <a:lstStyle/>
          <a:p>
            <a:r>
              <a:rPr lang="en-US" dirty="0"/>
              <a:t>Problem: </a:t>
            </a:r>
            <a:r>
              <a:rPr lang="hr-HR" dirty="0"/>
              <a:t>Nedostatak političke </a:t>
            </a:r>
            <a:r>
              <a:rPr lang="hr-HR" dirty="0" err="1"/>
              <a:t>volj</a:t>
            </a:r>
            <a:r>
              <a:rPr lang="en-US" dirty="0"/>
              <a:t>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8A3011-CCCD-30EA-029D-157D0674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90" y="1571471"/>
            <a:ext cx="11043819" cy="5052849"/>
          </a:xfrm>
        </p:spPr>
        <p:txBody>
          <a:bodyPr>
            <a:noAutofit/>
          </a:bodyPr>
          <a:lstStyle/>
          <a:p>
            <a:pPr>
              <a:buSzPts val="1000"/>
              <a:tabLst>
                <a:tab pos="914400" algn="l"/>
              </a:tabLst>
            </a:pPr>
            <a:r>
              <a:rPr lang="en-US" sz="2400" b="1" dirty="0" err="1">
                <a:latin typeface="Arial Nova" panose="020B0504020202020204" pitchFamily="34" charset="0"/>
              </a:rPr>
              <a:t>Kratkoročni</a:t>
            </a:r>
            <a:r>
              <a:rPr lang="en-US" sz="2400" b="1" dirty="0">
                <a:latin typeface="Arial Nova" panose="020B0504020202020204" pitchFamily="34" charset="0"/>
              </a:rPr>
              <a:t> </a:t>
            </a:r>
            <a:r>
              <a:rPr lang="en-US" sz="2400" b="1" dirty="0" err="1">
                <a:latin typeface="Arial Nova" panose="020B0504020202020204" pitchFamily="34" charset="0"/>
              </a:rPr>
              <a:t>prioriteti</a:t>
            </a:r>
            <a:r>
              <a:rPr lang="en-US" sz="2400" b="1" dirty="0">
                <a:latin typeface="Arial Nova" panose="020B0504020202020204" pitchFamily="34" charset="0"/>
              </a:rPr>
              <a:t>: </a:t>
            </a:r>
            <a:r>
              <a:rPr lang="en-US" sz="2400" dirty="0" err="1">
                <a:latin typeface="Arial Nova" panose="020B0504020202020204" pitchFamily="34" charset="0"/>
              </a:rPr>
              <a:t>politički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lideri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često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razmišljaju</a:t>
            </a:r>
            <a:r>
              <a:rPr lang="en-US" sz="2400" dirty="0">
                <a:latin typeface="Arial Nova" panose="020B0504020202020204" pitchFamily="34" charset="0"/>
              </a:rPr>
              <a:t> u </a:t>
            </a:r>
            <a:r>
              <a:rPr lang="en-US" sz="2400" dirty="0" err="1">
                <a:latin typeface="Arial Nova" panose="020B0504020202020204" pitchFamily="34" charset="0"/>
              </a:rPr>
              <a:t>izbornim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ciklusima</a:t>
            </a:r>
            <a:r>
              <a:rPr lang="en-US" sz="2400" dirty="0">
                <a:latin typeface="Arial Nova" panose="020B0504020202020204" pitchFamily="34" charset="0"/>
              </a:rPr>
              <a:t> i </a:t>
            </a:r>
            <a:r>
              <a:rPr lang="en-US" sz="2400" dirty="0" err="1">
                <a:latin typeface="Arial Nova" panose="020B0504020202020204" pitchFamily="34" charset="0"/>
              </a:rPr>
              <a:t>usmjereni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su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na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trenutne</a:t>
            </a:r>
            <a:r>
              <a:rPr lang="en-US" sz="2400" dirty="0">
                <a:latin typeface="Arial Nova" panose="020B0504020202020204" pitchFamily="34" charset="0"/>
              </a:rPr>
              <a:t> i </a:t>
            </a:r>
            <a:r>
              <a:rPr lang="en-US" sz="2400" dirty="0" err="1">
                <a:latin typeface="Arial Nova" panose="020B0504020202020204" pitchFamily="34" charset="0"/>
              </a:rPr>
              <a:t>vidljive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rezultate</a:t>
            </a:r>
            <a:r>
              <a:rPr lang="en-US" sz="2400" dirty="0">
                <a:latin typeface="Arial Nova" panose="020B0504020202020204" pitchFamily="34" charset="0"/>
              </a:rPr>
              <a:t>, </a:t>
            </a:r>
            <a:r>
              <a:rPr lang="en-US" sz="2400" dirty="0" err="1">
                <a:latin typeface="Arial Nova" panose="020B0504020202020204" pitchFamily="34" charset="0"/>
              </a:rPr>
              <a:t>dok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evaluacija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javnih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politika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može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zahtijevati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duži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vremenski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okvir</a:t>
            </a:r>
            <a:r>
              <a:rPr lang="en-US" sz="2400" dirty="0">
                <a:latin typeface="Arial Nova" panose="020B0504020202020204" pitchFamily="34" charset="0"/>
              </a:rPr>
              <a:t> za </a:t>
            </a:r>
            <a:r>
              <a:rPr lang="en-US" sz="2400" dirty="0" err="1">
                <a:latin typeface="Arial Nova" panose="020B0504020202020204" pitchFamily="34" charset="0"/>
              </a:rPr>
              <a:t>proučavanje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stvarnih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utjecaja</a:t>
            </a:r>
            <a:r>
              <a:rPr lang="en-US" sz="2400" dirty="0">
                <a:latin typeface="Arial Nova" panose="020B0504020202020204" pitchFamily="34" charset="0"/>
              </a:rPr>
              <a:t>, </a:t>
            </a:r>
            <a:r>
              <a:rPr lang="en-US" sz="2400" dirty="0" err="1">
                <a:latin typeface="Arial Nova" panose="020B0504020202020204" pitchFamily="34" charset="0"/>
              </a:rPr>
              <a:t>odnosno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može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ukazati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na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potrebu</a:t>
            </a:r>
            <a:r>
              <a:rPr lang="en-US" sz="2400" dirty="0">
                <a:latin typeface="Arial Nova" panose="020B0504020202020204" pitchFamily="34" charset="0"/>
              </a:rPr>
              <a:t> za </a:t>
            </a:r>
            <a:r>
              <a:rPr lang="en-US" sz="2400" dirty="0" err="1">
                <a:latin typeface="Arial Nova" panose="020B0504020202020204" pitchFamily="34" charset="0"/>
              </a:rPr>
              <a:t>dugoročnim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investicijama</a:t>
            </a:r>
            <a:r>
              <a:rPr lang="en-US" sz="2400" dirty="0">
                <a:latin typeface="Arial Nova" panose="020B0504020202020204" pitchFamily="34" charset="0"/>
              </a:rPr>
              <a:t> i </a:t>
            </a:r>
            <a:r>
              <a:rPr lang="en-US" sz="2400" dirty="0" err="1">
                <a:latin typeface="Arial Nova" panose="020B0504020202020204" pitchFamily="34" charset="0"/>
              </a:rPr>
              <a:t>promjenama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koje</a:t>
            </a:r>
            <a:r>
              <a:rPr lang="en-US" sz="2400" dirty="0">
                <a:latin typeface="Arial Nova" panose="020B0504020202020204" pitchFamily="34" charset="0"/>
              </a:rPr>
              <a:t> ne </a:t>
            </a:r>
            <a:r>
              <a:rPr lang="en-US" sz="2400" dirty="0" err="1">
                <a:latin typeface="Arial Nova" panose="020B0504020202020204" pitchFamily="34" charset="0"/>
              </a:rPr>
              <a:t>donose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brze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političke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poene</a:t>
            </a:r>
            <a:r>
              <a:rPr lang="en-US" sz="2400" dirty="0">
                <a:latin typeface="Arial Nova" panose="020B0504020202020204" pitchFamily="34" charset="0"/>
              </a:rPr>
              <a:t>,</a:t>
            </a:r>
            <a:endParaRPr lang="hr-HR" sz="2400" dirty="0">
              <a:latin typeface="Arial Nova" panose="020B0504020202020204" pitchFamily="34" charset="0"/>
            </a:endParaRPr>
          </a:p>
          <a:p>
            <a:pPr lvl="0">
              <a:buSzPts val="1000"/>
              <a:tabLst>
                <a:tab pos="914400" algn="l"/>
              </a:tabLst>
            </a:pPr>
            <a:r>
              <a:rPr lang="en-US" sz="2400" b="1" dirty="0" err="1">
                <a:latin typeface="Arial Nova" panose="020B0504020202020204" pitchFamily="34" charset="0"/>
              </a:rPr>
              <a:t>Strah</a:t>
            </a:r>
            <a:r>
              <a:rPr lang="en-US" sz="2400" b="1" dirty="0">
                <a:latin typeface="Arial Nova" panose="020B0504020202020204" pitchFamily="34" charset="0"/>
              </a:rPr>
              <a:t> od </a:t>
            </a:r>
            <a:r>
              <a:rPr lang="en-US" sz="2400" b="1" dirty="0" err="1">
                <a:latin typeface="Arial Nova" panose="020B0504020202020204" pitchFamily="34" charset="0"/>
              </a:rPr>
              <a:t>negativnih</a:t>
            </a:r>
            <a:r>
              <a:rPr lang="en-US" sz="2400" b="1" dirty="0">
                <a:latin typeface="Arial Nova" panose="020B0504020202020204" pitchFamily="34" charset="0"/>
              </a:rPr>
              <a:t> </a:t>
            </a:r>
            <a:r>
              <a:rPr lang="en-US" sz="2400" b="1" dirty="0" err="1">
                <a:latin typeface="Arial Nova" panose="020B0504020202020204" pitchFamily="34" charset="0"/>
              </a:rPr>
              <a:t>ishoda</a:t>
            </a:r>
            <a:r>
              <a:rPr lang="en-US" sz="2400" b="1" dirty="0">
                <a:latin typeface="Arial Nova" panose="020B0504020202020204" pitchFamily="34" charset="0"/>
              </a:rPr>
              <a:t>: </a:t>
            </a:r>
            <a:r>
              <a:rPr lang="en-US" sz="2400" dirty="0" err="1">
                <a:latin typeface="Arial Nova" panose="020B0504020202020204" pitchFamily="34" charset="0"/>
              </a:rPr>
              <a:t>zabrinutost</a:t>
            </a:r>
            <a:r>
              <a:rPr lang="en-US" sz="2400" dirty="0">
                <a:latin typeface="Arial Nova" panose="020B0504020202020204" pitchFamily="34" charset="0"/>
              </a:rPr>
              <a:t> da bi </a:t>
            </a:r>
            <a:r>
              <a:rPr lang="en-US" sz="2400" dirty="0" err="1">
                <a:latin typeface="Arial Nova" panose="020B0504020202020204" pitchFamily="34" charset="0"/>
              </a:rPr>
              <a:t>evaluacija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mogla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otkriti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slabosti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ili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neuspjehe</a:t>
            </a:r>
            <a:r>
              <a:rPr lang="en-US" sz="2400" dirty="0">
                <a:latin typeface="Arial Nova" panose="020B0504020202020204" pitchFamily="34" charset="0"/>
              </a:rPr>
              <a:t>, </a:t>
            </a:r>
            <a:r>
              <a:rPr lang="en-US" sz="2400" dirty="0" err="1">
                <a:latin typeface="Arial Nova" panose="020B0504020202020204" pitchFamily="34" charset="0"/>
              </a:rPr>
              <a:t>što</a:t>
            </a:r>
            <a:r>
              <a:rPr lang="en-US" sz="2400" dirty="0">
                <a:latin typeface="Arial Nova" panose="020B0504020202020204" pitchFamily="34" charset="0"/>
              </a:rPr>
              <a:t> bi </a:t>
            </a:r>
            <a:r>
              <a:rPr lang="en-US" sz="2400" dirty="0" err="1">
                <a:latin typeface="Arial Nova" panose="020B0504020202020204" pitchFamily="34" charset="0"/>
              </a:rPr>
              <a:t>moglo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oslabiti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političku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poziciju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ili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dovesti</a:t>
            </a:r>
            <a:r>
              <a:rPr lang="en-US" sz="2400" dirty="0">
                <a:latin typeface="Arial Nova" panose="020B0504020202020204" pitchFamily="34" charset="0"/>
              </a:rPr>
              <a:t> do </a:t>
            </a:r>
            <a:r>
              <a:rPr lang="en-US" sz="2400" dirty="0" err="1">
                <a:latin typeface="Arial Nova" panose="020B0504020202020204" pitchFamily="34" charset="0"/>
              </a:rPr>
              <a:t>javnih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kritika</a:t>
            </a:r>
            <a:r>
              <a:rPr lang="en-US" sz="2400" dirty="0">
                <a:latin typeface="Arial Nova" panose="020B0504020202020204" pitchFamily="34" charset="0"/>
              </a:rPr>
              <a:t>,</a:t>
            </a:r>
            <a:endParaRPr lang="hr-HR" sz="2400" dirty="0">
              <a:latin typeface="Arial Nova" panose="020B0504020202020204" pitchFamily="34" charset="0"/>
            </a:endParaRPr>
          </a:p>
          <a:p>
            <a:pPr marL="228600" lvl="1">
              <a:spcBef>
                <a:spcPts val="1000"/>
              </a:spcBef>
              <a:buSzPts val="1000"/>
              <a:tabLst>
                <a:tab pos="914400" algn="l"/>
              </a:tabLst>
            </a:pPr>
            <a:r>
              <a:rPr lang="en-US" dirty="0" err="1">
                <a:latin typeface="Arial Nova" panose="020B0504020202020204" pitchFamily="34" charset="0"/>
              </a:rPr>
              <a:t>Kada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politički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lideri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dolaze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iz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okruženja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koje</a:t>
            </a:r>
            <a:r>
              <a:rPr lang="en-US" dirty="0">
                <a:latin typeface="Arial Nova" panose="020B0504020202020204" pitchFamily="34" charset="0"/>
              </a:rPr>
              <a:t> ne </a:t>
            </a:r>
            <a:r>
              <a:rPr lang="en-US" dirty="0" err="1">
                <a:latin typeface="Arial Nova" panose="020B0504020202020204" pitchFamily="34" charset="0"/>
              </a:rPr>
              <a:t>cijeni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kulturu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evaluacije</a:t>
            </a:r>
            <a:r>
              <a:rPr lang="en-US" dirty="0">
                <a:latin typeface="Arial Nova" panose="020B0504020202020204" pitchFamily="34" charset="0"/>
              </a:rPr>
              <a:t>, </a:t>
            </a:r>
            <a:r>
              <a:rPr lang="en-US" dirty="0" err="1">
                <a:latin typeface="Arial Nova" panose="020B0504020202020204" pitchFamily="34" charset="0"/>
              </a:rPr>
              <a:t>vjerojatno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neće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shvatiti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njezinu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važnost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ni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kad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preuzmu</a:t>
            </a:r>
            <a:r>
              <a:rPr lang="en-US" dirty="0">
                <a:latin typeface="Arial Nova" panose="020B0504020202020204" pitchFamily="34" charset="0"/>
              </a:rPr>
              <a:t> vlast, </a:t>
            </a:r>
            <a:r>
              <a:rPr lang="en-US" dirty="0" err="1">
                <a:latin typeface="Arial Nova" panose="020B0504020202020204" pitchFamily="34" charset="0"/>
              </a:rPr>
              <a:t>niti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će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znati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kako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provesti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evaluaciju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ili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interpretirati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njezine</a:t>
            </a:r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dirty="0" err="1">
                <a:latin typeface="Arial Nova" panose="020B0504020202020204" pitchFamily="34" charset="0"/>
              </a:rPr>
              <a:t>rezultate</a:t>
            </a:r>
            <a:r>
              <a:rPr lang="en-US" dirty="0">
                <a:latin typeface="Arial Nova" panose="020B0504020202020204" pitchFamily="34" charset="0"/>
              </a:rPr>
              <a:t>,</a:t>
            </a:r>
            <a:endParaRPr lang="hr-HR" dirty="0">
              <a:latin typeface="Arial Nova" panose="020B0504020202020204" pitchFamily="34" charset="0"/>
            </a:endParaRPr>
          </a:p>
          <a:p>
            <a:pPr lvl="0">
              <a:buSzPts val="1000"/>
              <a:tabLst>
                <a:tab pos="914400" algn="l"/>
              </a:tabLst>
            </a:pPr>
            <a:r>
              <a:rPr lang="en-US" sz="2400" dirty="0" err="1">
                <a:latin typeface="Arial Nova" panose="020B0504020202020204" pitchFamily="34" charset="0"/>
              </a:rPr>
              <a:t>Evaluacija</a:t>
            </a:r>
            <a:r>
              <a:rPr lang="en-US" sz="2400" dirty="0">
                <a:latin typeface="Arial Nova" panose="020B0504020202020204" pitchFamily="34" charset="0"/>
              </a:rPr>
              <a:t> se u </a:t>
            </a:r>
            <a:r>
              <a:rPr lang="en-US" sz="2400" dirty="0" err="1">
                <a:latin typeface="Arial Nova" panose="020B0504020202020204" pitchFamily="34" charset="0"/>
              </a:rPr>
              <a:t>pravilu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stavlja</a:t>
            </a:r>
            <a:r>
              <a:rPr lang="en-US" sz="2400" dirty="0">
                <a:latin typeface="Arial Nova" panose="020B0504020202020204" pitchFamily="34" charset="0"/>
              </a:rPr>
              <a:t> u </a:t>
            </a:r>
            <a:r>
              <a:rPr lang="en-US" sz="2400" dirty="0" err="1">
                <a:latin typeface="Arial Nova" panose="020B0504020202020204" pitchFamily="34" charset="0"/>
              </a:rPr>
              <a:t>koš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europskih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poslova</a:t>
            </a:r>
            <a:r>
              <a:rPr lang="en-US" sz="2400" dirty="0">
                <a:latin typeface="Arial Nova" panose="020B0504020202020204" pitchFamily="34" charset="0"/>
              </a:rPr>
              <a:t>, </a:t>
            </a:r>
            <a:r>
              <a:rPr lang="en-US" sz="2400" dirty="0" err="1">
                <a:latin typeface="Arial Nova" panose="020B0504020202020204" pitchFamily="34" charset="0"/>
              </a:rPr>
              <a:t>potrebna</a:t>
            </a:r>
            <a:r>
              <a:rPr lang="en-US" sz="2400" dirty="0">
                <a:latin typeface="Arial Nova" panose="020B0504020202020204" pitchFamily="34" charset="0"/>
              </a:rPr>
              <a:t> je </a:t>
            </a:r>
            <a:r>
              <a:rPr lang="en-US" sz="2400" dirty="0" err="1">
                <a:latin typeface="Arial Nova" panose="020B0504020202020204" pitchFamily="34" charset="0"/>
              </a:rPr>
              <a:t>isključivo</a:t>
            </a:r>
            <a:r>
              <a:rPr lang="en-US" sz="2400" dirty="0">
                <a:latin typeface="Arial Nova" panose="020B0504020202020204" pitchFamily="34" charset="0"/>
              </a:rPr>
              <a:t> i </a:t>
            </a:r>
            <a:r>
              <a:rPr lang="en-US" sz="2400" dirty="0" err="1">
                <a:latin typeface="Arial Nova" panose="020B0504020202020204" pitchFamily="34" charset="0"/>
              </a:rPr>
              <a:t>samo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kao</a:t>
            </a:r>
            <a:r>
              <a:rPr lang="en-US" sz="2400" dirty="0">
                <a:latin typeface="Arial Nova" panose="020B0504020202020204" pitchFamily="34" charset="0"/>
              </a:rPr>
              <a:t> </a:t>
            </a:r>
            <a:r>
              <a:rPr lang="en-US" sz="2400" dirty="0" err="1">
                <a:latin typeface="Arial Nova" panose="020B0504020202020204" pitchFamily="34" charset="0"/>
              </a:rPr>
              <a:t>uvjet</a:t>
            </a:r>
            <a:r>
              <a:rPr lang="en-US" sz="2400" dirty="0">
                <a:latin typeface="Arial Nova" panose="020B0504020202020204" pitchFamily="34" charset="0"/>
              </a:rPr>
              <a:t> za </a:t>
            </a:r>
            <a:r>
              <a:rPr lang="en-US" sz="2400" dirty="0" err="1">
                <a:latin typeface="Arial Nova" panose="020B0504020202020204" pitchFamily="34" charset="0"/>
              </a:rPr>
              <a:t>korištenje</a:t>
            </a:r>
            <a:r>
              <a:rPr lang="en-US" sz="2400" dirty="0">
                <a:latin typeface="Arial Nova" panose="020B0504020202020204" pitchFamily="34" charset="0"/>
              </a:rPr>
              <a:t> EU </a:t>
            </a:r>
            <a:r>
              <a:rPr lang="en-US" sz="2400" dirty="0" err="1">
                <a:latin typeface="Arial Nova" panose="020B0504020202020204" pitchFamily="34" charset="0"/>
              </a:rPr>
              <a:t>fondova</a:t>
            </a:r>
            <a:endParaRPr lang="hr-HR" sz="2400" dirty="0">
              <a:latin typeface="Arial Nova" panose="020B0504020202020204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E4214D9-4BF5-DFEF-6774-59687633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41EE-1F14-4B52-833B-05932B91621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7360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1528</Words>
  <Application>Microsoft Office PowerPoint</Application>
  <PresentationFormat>Široki zaslon</PresentationFormat>
  <Paragraphs>138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Arial Nova</vt:lpstr>
      <vt:lpstr>Calibri</vt:lpstr>
      <vt:lpstr>Calibri Light</vt:lpstr>
      <vt:lpstr>Symbol</vt:lpstr>
      <vt:lpstr>Tema sustava Office</vt:lpstr>
      <vt:lpstr>Jačanje evaluatorske zajednice kao generator potražnje za evaluacijom javnih politika</vt:lpstr>
      <vt:lpstr>Hrvatska evaluatorska mreža – HEM</vt:lpstr>
      <vt:lpstr>HEM – aktivnosti</vt:lpstr>
      <vt:lpstr>HEM &amp; Regionalna suradnja evaluatora i evaluacijskih zajednica/mreža u Europi</vt:lpstr>
      <vt:lpstr>VOPE Leadership Boot Camp</vt:lpstr>
      <vt:lpstr>Osnivanje udruge</vt:lpstr>
      <vt:lpstr>Kontekst: Kultura evaluacije u Hrvatskoj</vt:lpstr>
      <vt:lpstr>Problem: Manjak svijesti o važnosti evaluacije</vt:lpstr>
      <vt:lpstr>Problem: Nedostatak političke volje</vt:lpstr>
      <vt:lpstr>Kako udruga može utjecati na potražnju za evaluacijom javnih politika? (1)</vt:lpstr>
      <vt:lpstr>Kako udruga može utjecati na potražnju za evaluacijom javnih politika? (2)</vt:lpstr>
      <vt:lpstr>Benefiti formalne udruge (1)</vt:lpstr>
      <vt:lpstr>Benefiti formalne udruge (2)</vt:lpstr>
      <vt:lpstr>Benefiti formalne udruge (3)</vt:lpstr>
      <vt:lpstr>Strategija i ciljevi novog formalnog udruženja evaluatora Hrvatske 2023.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Jačanje evaluatorske zajednice kao generator potražnje za evaluacijom javnih politika</dc:title>
  <dc:creator>Dalibor Dvorny</dc:creator>
  <cp:lastModifiedBy>Dalibor Dvorny</cp:lastModifiedBy>
  <cp:revision>51</cp:revision>
  <cp:lastPrinted>2023-09-25T09:42:06Z</cp:lastPrinted>
  <dcterms:created xsi:type="dcterms:W3CDTF">2023-09-05T12:12:05Z</dcterms:created>
  <dcterms:modified xsi:type="dcterms:W3CDTF">2023-09-28T13:18:11Z</dcterms:modified>
</cp:coreProperties>
</file>