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4"/>
  </p:sldMasterIdLst>
  <p:notesMasterIdLst>
    <p:notesMasterId r:id="rId30"/>
  </p:notesMasterIdLst>
  <p:handoutMasterIdLst>
    <p:handoutMasterId r:id="rId31"/>
  </p:handoutMasterIdLst>
  <p:sldIdLst>
    <p:sldId id="257" r:id="rId5"/>
    <p:sldId id="632" r:id="rId6"/>
    <p:sldId id="689" r:id="rId7"/>
    <p:sldId id="748" r:id="rId8"/>
    <p:sldId id="697" r:id="rId9"/>
    <p:sldId id="698" r:id="rId10"/>
    <p:sldId id="731" r:id="rId11"/>
    <p:sldId id="751" r:id="rId12"/>
    <p:sldId id="752" r:id="rId13"/>
    <p:sldId id="753" r:id="rId14"/>
    <p:sldId id="754" r:id="rId15"/>
    <p:sldId id="755" r:id="rId16"/>
    <p:sldId id="779" r:id="rId17"/>
    <p:sldId id="759" r:id="rId18"/>
    <p:sldId id="758" r:id="rId19"/>
    <p:sldId id="661" r:id="rId20"/>
    <p:sldId id="658" r:id="rId21"/>
    <p:sldId id="760" r:id="rId22"/>
    <p:sldId id="761" r:id="rId23"/>
    <p:sldId id="710" r:id="rId24"/>
    <p:sldId id="762" r:id="rId25"/>
    <p:sldId id="765" r:id="rId26"/>
    <p:sldId id="733" r:id="rId27"/>
    <p:sldId id="780" r:id="rId28"/>
    <p:sldId id="6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C5028-37B8-4A2B-8D90-BA33DE6E462D}">
          <p14:sldIdLst>
            <p14:sldId id="257"/>
            <p14:sldId id="632"/>
            <p14:sldId id="689"/>
            <p14:sldId id="748"/>
            <p14:sldId id="697"/>
            <p14:sldId id="698"/>
            <p14:sldId id="731"/>
            <p14:sldId id="751"/>
            <p14:sldId id="752"/>
            <p14:sldId id="753"/>
            <p14:sldId id="754"/>
            <p14:sldId id="755"/>
            <p14:sldId id="779"/>
            <p14:sldId id="759"/>
            <p14:sldId id="758"/>
            <p14:sldId id="661"/>
            <p14:sldId id="658"/>
            <p14:sldId id="760"/>
            <p14:sldId id="761"/>
            <p14:sldId id="710"/>
            <p14:sldId id="762"/>
            <p14:sldId id="765"/>
            <p14:sldId id="733"/>
            <p14:sldId id="780"/>
            <p14:sldId id="6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DP--:" initials="ILDP-:" lastIdx="1" clrIdx="0">
    <p:extLst>
      <p:ext uri="{19B8F6BF-5375-455C-9EA6-DF929625EA0E}">
        <p15:presenceInfo xmlns:p15="http://schemas.microsoft.com/office/powerpoint/2012/main" userId="IL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F"/>
    <a:srgbClr val="81AFD9"/>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0" autoAdjust="0"/>
    <p:restoredTop sz="60377" autoAdjust="0"/>
  </p:normalViewPr>
  <p:slideViewPr>
    <p:cSldViewPr snapToGrid="0">
      <p:cViewPr varScale="1">
        <p:scale>
          <a:sx n="66" d="100"/>
          <a:sy n="66" d="100"/>
        </p:scale>
        <p:origin x="942" y="72"/>
      </p:cViewPr>
      <p:guideLst/>
    </p:cSldViewPr>
  </p:slideViewPr>
  <p:notesTextViewPr>
    <p:cViewPr>
      <p:scale>
        <a:sx n="1" d="1"/>
        <a:sy n="1" d="1"/>
      </p:scale>
      <p:origin x="0" y="0"/>
    </p:cViewPr>
  </p:notesTextViewPr>
  <p:sorterViewPr>
    <p:cViewPr>
      <p:scale>
        <a:sx n="100" d="100"/>
        <a:sy n="100" d="100"/>
      </p:scale>
      <p:origin x="0" y="-13920"/>
    </p:cViewPr>
  </p:sorter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BB70E-396C-400C-BCEB-728B203DB3E5}" type="doc">
      <dgm:prSet loTypeId="urn:microsoft.com/office/officeart/2005/8/layout/matrix2" loCatId="matrix" qsTypeId="urn:microsoft.com/office/officeart/2005/8/quickstyle/simple4" qsCatId="simple" csTypeId="urn:microsoft.com/office/officeart/2005/8/colors/colorful1" csCatId="colorful" phldr="1"/>
      <dgm:spPr/>
      <dgm:t>
        <a:bodyPr/>
        <a:lstStyle/>
        <a:p>
          <a:endParaRPr lang="en-US"/>
        </a:p>
      </dgm:t>
    </dgm:pt>
    <dgm:pt modelId="{B1337D83-2A1A-479A-82B6-9391A52914AD}">
      <dgm:prSet phldrT="[Text]" custT="1"/>
      <dgm:spPr/>
      <dgm:t>
        <a:bodyPr/>
        <a:lstStyle/>
        <a:p>
          <a:r>
            <a:rPr lang="sr-Latn-RS" sz="1600" b="1" dirty="0">
              <a:latin typeface="Cambria" panose="02040503050406030204" pitchFamily="18" charset="0"/>
              <a:ea typeface="Cambria" panose="02040503050406030204" pitchFamily="18" charset="0"/>
            </a:rPr>
            <a:t>Institucije, akteri</a:t>
          </a:r>
          <a:endParaRPr lang="en-US" sz="1600" b="1" dirty="0">
            <a:latin typeface="Cambria" panose="02040503050406030204" pitchFamily="18" charset="0"/>
            <a:ea typeface="Cambria" panose="02040503050406030204" pitchFamily="18" charset="0"/>
          </a:endParaRPr>
        </a:p>
      </dgm:t>
    </dgm:pt>
    <dgm:pt modelId="{02CEA86F-8D81-4BC9-A136-1E4C5B311DCD}" type="parTrans" cxnId="{1FE60ABE-57CB-43CC-B94F-3A348345148A}">
      <dgm:prSet/>
      <dgm:spPr/>
      <dgm:t>
        <a:bodyPr/>
        <a:lstStyle/>
        <a:p>
          <a:endParaRPr lang="en-US" sz="1800">
            <a:latin typeface="Cambria" panose="02040503050406030204" pitchFamily="18" charset="0"/>
            <a:ea typeface="Cambria" panose="02040503050406030204" pitchFamily="18" charset="0"/>
          </a:endParaRPr>
        </a:p>
      </dgm:t>
    </dgm:pt>
    <dgm:pt modelId="{D563B36C-3550-4F0D-91AC-D4ABDDE37E08}" type="sibTrans" cxnId="{1FE60ABE-57CB-43CC-B94F-3A348345148A}">
      <dgm:prSet/>
      <dgm:spPr/>
      <dgm:t>
        <a:bodyPr/>
        <a:lstStyle/>
        <a:p>
          <a:endParaRPr lang="en-US" sz="1800">
            <a:latin typeface="Cambria" panose="02040503050406030204" pitchFamily="18" charset="0"/>
            <a:ea typeface="Cambria" panose="02040503050406030204" pitchFamily="18" charset="0"/>
          </a:endParaRPr>
        </a:p>
      </dgm:t>
    </dgm:pt>
    <dgm:pt modelId="{C7ECD3EA-64E3-4A7F-A321-E7B2AFF6C543}">
      <dgm:prSet phldrT="[Text]" custT="1"/>
      <dgm:spPr/>
      <dgm:t>
        <a:bodyPr/>
        <a:lstStyle/>
        <a:p>
          <a:pPr algn="l"/>
          <a:endParaRPr lang="en-US" sz="1600" b="0" dirty="0">
            <a:latin typeface="Cambria" panose="02040503050406030204" pitchFamily="18" charset="0"/>
            <a:ea typeface="Cambria" panose="02040503050406030204" pitchFamily="18" charset="0"/>
          </a:endParaRPr>
        </a:p>
      </dgm:t>
    </dgm:pt>
    <dgm:pt modelId="{9567CDEF-9D4E-4B83-B321-D1468D58BA0E}" type="parTrans" cxnId="{74238064-CA2C-4DF3-BEA9-C77C5C29DC8C}">
      <dgm:prSet/>
      <dgm:spPr/>
      <dgm:t>
        <a:bodyPr/>
        <a:lstStyle/>
        <a:p>
          <a:endParaRPr lang="en-US" sz="1800">
            <a:latin typeface="Cambria" panose="02040503050406030204" pitchFamily="18" charset="0"/>
            <a:ea typeface="Cambria" panose="02040503050406030204" pitchFamily="18" charset="0"/>
          </a:endParaRPr>
        </a:p>
      </dgm:t>
    </dgm:pt>
    <dgm:pt modelId="{DA06E3F3-812B-4B37-9857-CF8BB91C2DCE}" type="sibTrans" cxnId="{74238064-CA2C-4DF3-BEA9-C77C5C29DC8C}">
      <dgm:prSet/>
      <dgm:spPr/>
      <dgm:t>
        <a:bodyPr/>
        <a:lstStyle/>
        <a:p>
          <a:endParaRPr lang="en-US" sz="1800">
            <a:latin typeface="Cambria" panose="02040503050406030204" pitchFamily="18" charset="0"/>
            <a:ea typeface="Cambria" panose="02040503050406030204" pitchFamily="18" charset="0"/>
          </a:endParaRPr>
        </a:p>
      </dgm:t>
    </dgm:pt>
    <dgm:pt modelId="{9A725587-13F0-4E22-8C11-ABAFA54CBBE4}">
      <dgm:prSet phldrT="[Text]" custT="1"/>
      <dgm:spPr/>
      <dgm:t>
        <a:bodyPr/>
        <a:lstStyle/>
        <a:p>
          <a:r>
            <a:rPr lang="sr-Latn-RS" sz="1600" b="1" dirty="0">
              <a:latin typeface="Cambria" panose="02040503050406030204" pitchFamily="18" charset="0"/>
              <a:ea typeface="Cambria" panose="02040503050406030204" pitchFamily="18" charset="0"/>
            </a:rPr>
            <a:t>Normativni okvir</a:t>
          </a:r>
          <a:endParaRPr lang="en-US" sz="1600" b="1" dirty="0">
            <a:latin typeface="Cambria" panose="02040503050406030204" pitchFamily="18" charset="0"/>
            <a:ea typeface="Cambria" panose="02040503050406030204" pitchFamily="18" charset="0"/>
          </a:endParaRPr>
        </a:p>
      </dgm:t>
    </dgm:pt>
    <dgm:pt modelId="{209B6292-5870-46B9-8D0A-B6DEC363031E}" type="parTrans" cxnId="{3CBF9408-ACAC-4E11-AF1E-7D707A7D4AAF}">
      <dgm:prSet/>
      <dgm:spPr/>
      <dgm:t>
        <a:bodyPr/>
        <a:lstStyle/>
        <a:p>
          <a:endParaRPr lang="en-US" sz="1800">
            <a:latin typeface="Cambria" panose="02040503050406030204" pitchFamily="18" charset="0"/>
            <a:ea typeface="Cambria" panose="02040503050406030204" pitchFamily="18" charset="0"/>
          </a:endParaRPr>
        </a:p>
      </dgm:t>
    </dgm:pt>
    <dgm:pt modelId="{07749A9A-2042-46D0-B2F4-1B33F452CB84}" type="sibTrans" cxnId="{3CBF9408-ACAC-4E11-AF1E-7D707A7D4AAF}">
      <dgm:prSet/>
      <dgm:spPr/>
      <dgm:t>
        <a:bodyPr/>
        <a:lstStyle/>
        <a:p>
          <a:endParaRPr lang="en-US" sz="1800">
            <a:latin typeface="Cambria" panose="02040503050406030204" pitchFamily="18" charset="0"/>
            <a:ea typeface="Cambria" panose="02040503050406030204" pitchFamily="18" charset="0"/>
          </a:endParaRPr>
        </a:p>
      </dgm:t>
    </dgm:pt>
    <dgm:pt modelId="{6A3A4A88-A4A4-474B-B90E-A1477562CC77}">
      <dgm:prSet phldrT="[Text]" custT="1"/>
      <dgm:spPr/>
      <dgm:t>
        <a:bodyPr/>
        <a:lstStyle/>
        <a:p>
          <a:pPr marL="0" indent="0" algn="r"/>
          <a:endParaRPr lang="en-US" sz="1600" dirty="0">
            <a:latin typeface="Cambria" panose="02040503050406030204" pitchFamily="18" charset="0"/>
            <a:ea typeface="Cambria" panose="02040503050406030204" pitchFamily="18" charset="0"/>
          </a:endParaRPr>
        </a:p>
      </dgm:t>
    </dgm:pt>
    <dgm:pt modelId="{DBED5FEA-6541-459D-9B06-71716E63E124}" type="parTrans" cxnId="{83184E54-D9CC-4AC5-8F7D-849AC14F308B}">
      <dgm:prSet/>
      <dgm:spPr/>
      <dgm:t>
        <a:bodyPr/>
        <a:lstStyle/>
        <a:p>
          <a:endParaRPr lang="en-US" sz="1800">
            <a:latin typeface="Cambria" panose="02040503050406030204" pitchFamily="18" charset="0"/>
            <a:ea typeface="Cambria" panose="02040503050406030204" pitchFamily="18" charset="0"/>
          </a:endParaRPr>
        </a:p>
      </dgm:t>
    </dgm:pt>
    <dgm:pt modelId="{BFEDB675-2975-4AC3-BD17-3924B85E4195}" type="sibTrans" cxnId="{83184E54-D9CC-4AC5-8F7D-849AC14F308B}">
      <dgm:prSet/>
      <dgm:spPr/>
      <dgm:t>
        <a:bodyPr/>
        <a:lstStyle/>
        <a:p>
          <a:endParaRPr lang="en-US" sz="1800">
            <a:latin typeface="Cambria" panose="02040503050406030204" pitchFamily="18" charset="0"/>
            <a:ea typeface="Cambria" panose="02040503050406030204" pitchFamily="18" charset="0"/>
          </a:endParaRPr>
        </a:p>
      </dgm:t>
    </dgm:pt>
    <dgm:pt modelId="{2179133C-10E6-4D09-A29C-CAAC2B3FF59D}">
      <dgm:prSet phldrT="[Text]" custT="1"/>
      <dgm:spPr/>
      <dgm:t>
        <a:bodyPr/>
        <a:lstStyle/>
        <a:p>
          <a:r>
            <a:rPr lang="bs-Latn-BA" sz="1600" b="1" noProof="0" dirty="0">
              <a:latin typeface="Cambria" panose="02040503050406030204" pitchFamily="18" charset="0"/>
              <a:ea typeface="Cambria" panose="02040503050406030204" pitchFamily="18" charset="0"/>
            </a:rPr>
            <a:t>Vrste strateških i implementacionih dokumenata </a:t>
          </a:r>
        </a:p>
      </dgm:t>
    </dgm:pt>
    <dgm:pt modelId="{E83884DA-D7D8-424D-8DBC-4B52B3C1F587}" type="parTrans" cxnId="{E6FA4423-B083-4478-AB92-306F4FDC921A}">
      <dgm:prSet/>
      <dgm:spPr/>
      <dgm:t>
        <a:bodyPr/>
        <a:lstStyle/>
        <a:p>
          <a:endParaRPr lang="en-US" sz="1800">
            <a:latin typeface="Cambria" panose="02040503050406030204" pitchFamily="18" charset="0"/>
            <a:ea typeface="Cambria" panose="02040503050406030204" pitchFamily="18" charset="0"/>
          </a:endParaRPr>
        </a:p>
      </dgm:t>
    </dgm:pt>
    <dgm:pt modelId="{9EC37EF0-2ED0-4B15-9526-4687EA303623}" type="sibTrans" cxnId="{E6FA4423-B083-4478-AB92-306F4FDC921A}">
      <dgm:prSet/>
      <dgm:spPr/>
      <dgm:t>
        <a:bodyPr/>
        <a:lstStyle/>
        <a:p>
          <a:endParaRPr lang="en-US" sz="1800">
            <a:latin typeface="Cambria" panose="02040503050406030204" pitchFamily="18" charset="0"/>
            <a:ea typeface="Cambria" panose="02040503050406030204" pitchFamily="18" charset="0"/>
          </a:endParaRPr>
        </a:p>
      </dgm:t>
    </dgm:pt>
    <dgm:pt modelId="{DCB25FD3-2BBA-4288-8D51-52A34D9EEBDE}">
      <dgm:prSet phldrT="[Text]" custT="1"/>
      <dgm:spPr/>
      <dgm:t>
        <a:bodyPr anchor="b"/>
        <a:lstStyle/>
        <a:p>
          <a:pPr algn="r"/>
          <a:endParaRPr lang="en-US" sz="1600" b="1" dirty="0">
            <a:latin typeface="Cambria" panose="02040503050406030204" pitchFamily="18" charset="0"/>
            <a:ea typeface="Cambria" panose="02040503050406030204" pitchFamily="18" charset="0"/>
          </a:endParaRPr>
        </a:p>
      </dgm:t>
    </dgm:pt>
    <dgm:pt modelId="{36FCB34E-EF67-425B-9FBC-C9671F83F2A4}" type="parTrans" cxnId="{6B1150AB-BA92-47CB-B148-B29222D0AB00}">
      <dgm:prSet/>
      <dgm:spPr/>
      <dgm:t>
        <a:bodyPr/>
        <a:lstStyle/>
        <a:p>
          <a:endParaRPr lang="en-US" sz="1800">
            <a:latin typeface="Cambria" panose="02040503050406030204" pitchFamily="18" charset="0"/>
            <a:ea typeface="Cambria" panose="02040503050406030204" pitchFamily="18" charset="0"/>
          </a:endParaRPr>
        </a:p>
      </dgm:t>
    </dgm:pt>
    <dgm:pt modelId="{0F405371-B381-4F59-B257-6F85A9C14E7E}" type="sibTrans" cxnId="{6B1150AB-BA92-47CB-B148-B29222D0AB00}">
      <dgm:prSet/>
      <dgm:spPr/>
      <dgm:t>
        <a:bodyPr/>
        <a:lstStyle/>
        <a:p>
          <a:endParaRPr lang="en-US" sz="1800">
            <a:latin typeface="Cambria" panose="02040503050406030204" pitchFamily="18" charset="0"/>
            <a:ea typeface="Cambria" panose="02040503050406030204" pitchFamily="18" charset="0"/>
          </a:endParaRPr>
        </a:p>
      </dgm:t>
    </dgm:pt>
    <dgm:pt modelId="{C82D9674-6BEE-4300-9B18-A3118B3C652E}">
      <dgm:prSet phldrT="[Text]" custT="1"/>
      <dgm:spPr/>
      <dgm:t>
        <a:bodyPr/>
        <a:lstStyle/>
        <a:p>
          <a:r>
            <a:rPr lang="sr-Latn-RS" sz="1600" b="1" dirty="0">
              <a:latin typeface="Cambria" panose="02040503050406030204" pitchFamily="18" charset="0"/>
              <a:ea typeface="Cambria" panose="02040503050406030204" pitchFamily="18" charset="0"/>
            </a:rPr>
            <a:t>Ključni principi</a:t>
          </a:r>
          <a:endParaRPr lang="en-US" sz="1600" b="1" dirty="0">
            <a:latin typeface="Cambria" panose="02040503050406030204" pitchFamily="18" charset="0"/>
            <a:ea typeface="Cambria" panose="02040503050406030204" pitchFamily="18" charset="0"/>
          </a:endParaRPr>
        </a:p>
      </dgm:t>
    </dgm:pt>
    <dgm:pt modelId="{5C79EED2-FF00-4798-9303-8C6A2E50B092}" type="parTrans" cxnId="{BB3041C6-615B-4411-B017-D39F3D15903A}">
      <dgm:prSet/>
      <dgm:spPr/>
      <dgm:t>
        <a:bodyPr/>
        <a:lstStyle/>
        <a:p>
          <a:endParaRPr lang="en-US" sz="1800">
            <a:latin typeface="Cambria" panose="02040503050406030204" pitchFamily="18" charset="0"/>
            <a:ea typeface="Cambria" panose="02040503050406030204" pitchFamily="18" charset="0"/>
          </a:endParaRPr>
        </a:p>
      </dgm:t>
    </dgm:pt>
    <dgm:pt modelId="{73D4A80E-EFA5-4FD5-85A6-386A4F549181}" type="sibTrans" cxnId="{BB3041C6-615B-4411-B017-D39F3D15903A}">
      <dgm:prSet/>
      <dgm:spPr/>
      <dgm:t>
        <a:bodyPr/>
        <a:lstStyle/>
        <a:p>
          <a:endParaRPr lang="en-US" sz="1800">
            <a:latin typeface="Cambria" panose="02040503050406030204" pitchFamily="18" charset="0"/>
            <a:ea typeface="Cambria" panose="02040503050406030204" pitchFamily="18" charset="0"/>
          </a:endParaRPr>
        </a:p>
      </dgm:t>
    </dgm:pt>
    <dgm:pt modelId="{85D3B74D-07DA-497C-8326-3B0E086861AE}">
      <dgm:prSet phldrT="[Text]" custT="1"/>
      <dgm:spPr/>
      <dgm:t>
        <a:bodyPr anchor="b"/>
        <a:lstStyle/>
        <a:p>
          <a:pPr defTabSz="1343025"/>
          <a:endParaRPr lang="en-US" sz="1600" dirty="0">
            <a:latin typeface="Cambria" panose="02040503050406030204" pitchFamily="18" charset="0"/>
            <a:ea typeface="Cambria" panose="02040503050406030204" pitchFamily="18" charset="0"/>
          </a:endParaRPr>
        </a:p>
      </dgm:t>
    </dgm:pt>
    <dgm:pt modelId="{5FC9C346-06C2-4953-815F-F4998BF20771}" type="sibTrans" cxnId="{4237B189-795E-401E-9FB0-EF0D93B2C34F}">
      <dgm:prSet/>
      <dgm:spPr/>
      <dgm:t>
        <a:bodyPr/>
        <a:lstStyle/>
        <a:p>
          <a:endParaRPr lang="en-US">
            <a:latin typeface="Cambria" panose="02040503050406030204" pitchFamily="18" charset="0"/>
            <a:ea typeface="Cambria" panose="02040503050406030204" pitchFamily="18" charset="0"/>
          </a:endParaRPr>
        </a:p>
      </dgm:t>
    </dgm:pt>
    <dgm:pt modelId="{15A3F779-A215-4276-81E3-D748C41A5EC5}" type="parTrans" cxnId="{4237B189-795E-401E-9FB0-EF0D93B2C34F}">
      <dgm:prSet/>
      <dgm:spPr/>
      <dgm:t>
        <a:bodyPr/>
        <a:lstStyle/>
        <a:p>
          <a:endParaRPr lang="en-US">
            <a:latin typeface="Cambria" panose="02040503050406030204" pitchFamily="18" charset="0"/>
            <a:ea typeface="Cambria" panose="02040503050406030204" pitchFamily="18" charset="0"/>
          </a:endParaRPr>
        </a:p>
      </dgm:t>
    </dgm:pt>
    <dgm:pt modelId="{65725D75-6DA6-4629-862D-E46B92044172}" type="pres">
      <dgm:prSet presAssocID="{5ADBB70E-396C-400C-BCEB-728B203DB3E5}" presName="matrix" presStyleCnt="0">
        <dgm:presLayoutVars>
          <dgm:chMax val="1"/>
          <dgm:dir/>
          <dgm:resizeHandles val="exact"/>
        </dgm:presLayoutVars>
      </dgm:prSet>
      <dgm:spPr/>
    </dgm:pt>
    <dgm:pt modelId="{5C05999E-B42D-4AE9-91B2-55242032AC5F}" type="pres">
      <dgm:prSet presAssocID="{5ADBB70E-396C-400C-BCEB-728B203DB3E5}" presName="axisShape" presStyleLbl="bgShp" presStyleIdx="0" presStyleCnt="1"/>
      <dgm:spPr/>
    </dgm:pt>
    <dgm:pt modelId="{C9638985-21FD-4318-A7A1-D56723A1E250}" type="pres">
      <dgm:prSet presAssocID="{5ADBB70E-396C-400C-BCEB-728B203DB3E5}" presName="rect1" presStyleLbl="node1" presStyleIdx="0" presStyleCnt="4" custScaleX="242814" custLinFactNeighborX="-77951">
        <dgm:presLayoutVars>
          <dgm:chMax val="0"/>
          <dgm:chPref val="0"/>
          <dgm:bulletEnabled val="1"/>
        </dgm:presLayoutVars>
      </dgm:prSet>
      <dgm:spPr/>
    </dgm:pt>
    <dgm:pt modelId="{B68AF441-1C61-4FB0-A550-B3BE7FC97F57}" type="pres">
      <dgm:prSet presAssocID="{5ADBB70E-396C-400C-BCEB-728B203DB3E5}" presName="rect2" presStyleLbl="node1" presStyleIdx="1" presStyleCnt="4" custScaleX="242814" custLinFactNeighborX="76032">
        <dgm:presLayoutVars>
          <dgm:chMax val="0"/>
          <dgm:chPref val="0"/>
          <dgm:bulletEnabled val="1"/>
        </dgm:presLayoutVars>
      </dgm:prSet>
      <dgm:spPr/>
    </dgm:pt>
    <dgm:pt modelId="{AAC08ED5-F364-476F-B041-67726F3B6199}" type="pres">
      <dgm:prSet presAssocID="{5ADBB70E-396C-400C-BCEB-728B203DB3E5}" presName="rect3" presStyleLbl="node1" presStyleIdx="2" presStyleCnt="4" custScaleX="242814" custLinFactNeighborX="-77951">
        <dgm:presLayoutVars>
          <dgm:chMax val="0"/>
          <dgm:chPref val="0"/>
          <dgm:bulletEnabled val="1"/>
        </dgm:presLayoutVars>
      </dgm:prSet>
      <dgm:spPr/>
    </dgm:pt>
    <dgm:pt modelId="{B357E917-8E1D-4C80-BA4D-803CD8CD4C4E}" type="pres">
      <dgm:prSet presAssocID="{5ADBB70E-396C-400C-BCEB-728B203DB3E5}" presName="rect4" presStyleLbl="node1" presStyleIdx="3" presStyleCnt="4" custScaleX="242814" custLinFactNeighborX="76032">
        <dgm:presLayoutVars>
          <dgm:chMax val="0"/>
          <dgm:chPref val="0"/>
          <dgm:bulletEnabled val="1"/>
        </dgm:presLayoutVars>
      </dgm:prSet>
      <dgm:spPr/>
    </dgm:pt>
  </dgm:ptLst>
  <dgm:cxnLst>
    <dgm:cxn modelId="{3CBF9408-ACAC-4E11-AF1E-7D707A7D4AAF}" srcId="{5ADBB70E-396C-400C-BCEB-728B203DB3E5}" destId="{9A725587-13F0-4E22-8C11-ABAFA54CBBE4}" srcOrd="1" destOrd="0" parTransId="{209B6292-5870-46B9-8D0A-B6DEC363031E}" sibTransId="{07749A9A-2042-46D0-B2F4-1B33F452CB84}"/>
    <dgm:cxn modelId="{29E43820-25C6-46CA-93DF-86D296E4486E}" type="presOf" srcId="{2179133C-10E6-4D09-A29C-CAAC2B3FF59D}" destId="{AAC08ED5-F364-476F-B041-67726F3B6199}" srcOrd="0" destOrd="0" presId="urn:microsoft.com/office/officeart/2005/8/layout/matrix2"/>
    <dgm:cxn modelId="{E6FA4423-B083-4478-AB92-306F4FDC921A}" srcId="{5ADBB70E-396C-400C-BCEB-728B203DB3E5}" destId="{2179133C-10E6-4D09-A29C-CAAC2B3FF59D}" srcOrd="2" destOrd="0" parTransId="{E83884DA-D7D8-424D-8DBC-4B52B3C1F587}" sibTransId="{9EC37EF0-2ED0-4B15-9526-4687EA303623}"/>
    <dgm:cxn modelId="{34BE252D-77AC-4A60-AD1F-00B8813F9BB5}" type="presOf" srcId="{C82D9674-6BEE-4300-9B18-A3118B3C652E}" destId="{B357E917-8E1D-4C80-BA4D-803CD8CD4C4E}" srcOrd="0" destOrd="0" presId="urn:microsoft.com/office/officeart/2005/8/layout/matrix2"/>
    <dgm:cxn modelId="{3869052E-B0A0-4538-9AF5-13B83A341622}" type="presOf" srcId="{C7ECD3EA-64E3-4A7F-A321-E7B2AFF6C543}" destId="{C9638985-21FD-4318-A7A1-D56723A1E250}" srcOrd="0" destOrd="1" presId="urn:microsoft.com/office/officeart/2005/8/layout/matrix2"/>
    <dgm:cxn modelId="{74238064-CA2C-4DF3-BEA9-C77C5C29DC8C}" srcId="{B1337D83-2A1A-479A-82B6-9391A52914AD}" destId="{C7ECD3EA-64E3-4A7F-A321-E7B2AFF6C543}" srcOrd="0" destOrd="0" parTransId="{9567CDEF-9D4E-4B83-B321-D1468D58BA0E}" sibTransId="{DA06E3F3-812B-4B37-9857-CF8BB91C2DCE}"/>
    <dgm:cxn modelId="{E87ED069-B5DB-47FF-A0F4-0A0F20CB17E2}" type="presOf" srcId="{5ADBB70E-396C-400C-BCEB-728B203DB3E5}" destId="{65725D75-6DA6-4629-862D-E46B92044172}" srcOrd="0" destOrd="0" presId="urn:microsoft.com/office/officeart/2005/8/layout/matrix2"/>
    <dgm:cxn modelId="{09131A71-80FF-4953-A162-46B0AEC56673}" type="presOf" srcId="{DCB25FD3-2BBA-4288-8D51-52A34D9EEBDE}" destId="{AAC08ED5-F364-476F-B041-67726F3B6199}" srcOrd="0" destOrd="1" presId="urn:microsoft.com/office/officeart/2005/8/layout/matrix2"/>
    <dgm:cxn modelId="{83184E54-D9CC-4AC5-8F7D-849AC14F308B}" srcId="{9A725587-13F0-4E22-8C11-ABAFA54CBBE4}" destId="{6A3A4A88-A4A4-474B-B90E-A1477562CC77}" srcOrd="0" destOrd="0" parTransId="{DBED5FEA-6541-459D-9B06-71716E63E124}" sibTransId="{BFEDB675-2975-4AC3-BD17-3924B85E4195}"/>
    <dgm:cxn modelId="{ADDFEA78-D19E-4797-8F67-9077D288F6D4}" type="presOf" srcId="{B1337D83-2A1A-479A-82B6-9391A52914AD}" destId="{C9638985-21FD-4318-A7A1-D56723A1E250}" srcOrd="0" destOrd="0" presId="urn:microsoft.com/office/officeart/2005/8/layout/matrix2"/>
    <dgm:cxn modelId="{4237B189-795E-401E-9FB0-EF0D93B2C34F}" srcId="{C82D9674-6BEE-4300-9B18-A3118B3C652E}" destId="{85D3B74D-07DA-497C-8326-3B0E086861AE}" srcOrd="0" destOrd="0" parTransId="{15A3F779-A215-4276-81E3-D748C41A5EC5}" sibTransId="{5FC9C346-06C2-4953-815F-F4998BF20771}"/>
    <dgm:cxn modelId="{B30F55A8-1101-45FD-8393-A5BDE42EFC41}" type="presOf" srcId="{85D3B74D-07DA-497C-8326-3B0E086861AE}" destId="{B357E917-8E1D-4C80-BA4D-803CD8CD4C4E}" srcOrd="0" destOrd="1" presId="urn:microsoft.com/office/officeart/2005/8/layout/matrix2"/>
    <dgm:cxn modelId="{6B1150AB-BA92-47CB-B148-B29222D0AB00}" srcId="{2179133C-10E6-4D09-A29C-CAAC2B3FF59D}" destId="{DCB25FD3-2BBA-4288-8D51-52A34D9EEBDE}" srcOrd="0" destOrd="0" parTransId="{36FCB34E-EF67-425B-9FBC-C9671F83F2A4}" sibTransId="{0F405371-B381-4F59-B257-6F85A9C14E7E}"/>
    <dgm:cxn modelId="{1FE60ABE-57CB-43CC-B94F-3A348345148A}" srcId="{5ADBB70E-396C-400C-BCEB-728B203DB3E5}" destId="{B1337D83-2A1A-479A-82B6-9391A52914AD}" srcOrd="0" destOrd="0" parTransId="{02CEA86F-8D81-4BC9-A136-1E4C5B311DCD}" sibTransId="{D563B36C-3550-4F0D-91AC-D4ABDDE37E08}"/>
    <dgm:cxn modelId="{BB3041C6-615B-4411-B017-D39F3D15903A}" srcId="{5ADBB70E-396C-400C-BCEB-728B203DB3E5}" destId="{C82D9674-6BEE-4300-9B18-A3118B3C652E}" srcOrd="3" destOrd="0" parTransId="{5C79EED2-FF00-4798-9303-8C6A2E50B092}" sibTransId="{73D4A80E-EFA5-4FD5-85A6-386A4F549181}"/>
    <dgm:cxn modelId="{F1640ED0-D554-4A73-853A-2DFC59180053}" type="presOf" srcId="{6A3A4A88-A4A4-474B-B90E-A1477562CC77}" destId="{B68AF441-1C61-4FB0-A550-B3BE7FC97F57}" srcOrd="0" destOrd="1" presId="urn:microsoft.com/office/officeart/2005/8/layout/matrix2"/>
    <dgm:cxn modelId="{507C26E2-212F-47B7-8C1C-1D7595BED55C}" type="presOf" srcId="{9A725587-13F0-4E22-8C11-ABAFA54CBBE4}" destId="{B68AF441-1C61-4FB0-A550-B3BE7FC97F57}" srcOrd="0" destOrd="0" presId="urn:microsoft.com/office/officeart/2005/8/layout/matrix2"/>
    <dgm:cxn modelId="{1D17F608-776F-445B-8098-655DF6D0135A}" type="presParOf" srcId="{65725D75-6DA6-4629-862D-E46B92044172}" destId="{5C05999E-B42D-4AE9-91B2-55242032AC5F}" srcOrd="0" destOrd="0" presId="urn:microsoft.com/office/officeart/2005/8/layout/matrix2"/>
    <dgm:cxn modelId="{8B90F19E-8793-4076-9746-BC2687E84DB2}" type="presParOf" srcId="{65725D75-6DA6-4629-862D-E46B92044172}" destId="{C9638985-21FD-4318-A7A1-D56723A1E250}" srcOrd="1" destOrd="0" presId="urn:microsoft.com/office/officeart/2005/8/layout/matrix2"/>
    <dgm:cxn modelId="{884B7372-B040-456C-A721-66555EC2AB05}" type="presParOf" srcId="{65725D75-6DA6-4629-862D-E46B92044172}" destId="{B68AF441-1C61-4FB0-A550-B3BE7FC97F57}" srcOrd="2" destOrd="0" presId="urn:microsoft.com/office/officeart/2005/8/layout/matrix2"/>
    <dgm:cxn modelId="{F65856F4-6EB3-4188-B05F-37DF1BC9A7FA}" type="presParOf" srcId="{65725D75-6DA6-4629-862D-E46B92044172}" destId="{AAC08ED5-F364-476F-B041-67726F3B6199}" srcOrd="3" destOrd="0" presId="urn:microsoft.com/office/officeart/2005/8/layout/matrix2"/>
    <dgm:cxn modelId="{AAC6199F-DDC5-4842-8843-21843C29C755}" type="presParOf" srcId="{65725D75-6DA6-4629-862D-E46B92044172}" destId="{B357E917-8E1D-4C80-BA4D-803CD8CD4C4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5BBE2-FE4B-4A66-AFF6-CAC9463AB7BE}" type="doc">
      <dgm:prSet loTypeId="urn:microsoft.com/office/officeart/2009/3/layout/SubStepProcess" loCatId="process" qsTypeId="urn:microsoft.com/office/officeart/2005/8/quickstyle/simple1" qsCatId="simple" csTypeId="urn:microsoft.com/office/officeart/2005/8/colors/colorful1" csCatId="colorful" phldr="1"/>
      <dgm:spPr/>
    </dgm:pt>
    <dgm:pt modelId="{6A930407-2A28-4A80-93FC-7AF92F426448}">
      <dgm:prSet phldrT="[Text]" custT="1"/>
      <dgm:spPr/>
      <dgm:t>
        <a:bodyPr/>
        <a:lstStyle/>
        <a:p>
          <a:r>
            <a:rPr lang="bs-Latn-BA" sz="1500" dirty="0">
              <a:effectLst/>
            </a:rPr>
            <a:t>institucionalni okvir evaluacije strateških dokumenata;</a:t>
          </a:r>
          <a:endParaRPr lang="bs-Latn-BA" sz="1500" dirty="0"/>
        </a:p>
      </dgm:t>
    </dgm:pt>
    <dgm:pt modelId="{305612BB-D3FB-4287-9BB9-23853E32C796}" type="parTrans" cxnId="{D26FC599-1F5A-4AFD-9275-B5D10B3A97A7}">
      <dgm:prSet/>
      <dgm:spPr/>
      <dgm:t>
        <a:bodyPr/>
        <a:lstStyle/>
        <a:p>
          <a:endParaRPr lang="bs-Latn-BA"/>
        </a:p>
      </dgm:t>
    </dgm:pt>
    <dgm:pt modelId="{EB11E883-04D9-4A4A-BCCE-44924B1131D9}" type="sibTrans" cxnId="{D26FC599-1F5A-4AFD-9275-B5D10B3A97A7}">
      <dgm:prSet/>
      <dgm:spPr/>
      <dgm:t>
        <a:bodyPr/>
        <a:lstStyle/>
        <a:p>
          <a:endParaRPr lang="bs-Latn-BA"/>
        </a:p>
      </dgm:t>
    </dgm:pt>
    <dgm:pt modelId="{F809D9F3-83A1-4989-B201-3C47127CB382}">
      <dgm:prSet phldrT="[Text]" custT="1"/>
      <dgm:spPr/>
      <dgm:t>
        <a:bodyPr/>
        <a:lstStyle/>
        <a:p>
          <a:r>
            <a:rPr lang="bs-Latn-BA" sz="1500" dirty="0">
              <a:effectLst/>
            </a:rPr>
            <a:t> principi i ciljevi evaluacije strateških dokumenata;</a:t>
          </a:r>
          <a:endParaRPr lang="bs-Latn-BA" sz="1500" dirty="0"/>
        </a:p>
      </dgm:t>
    </dgm:pt>
    <dgm:pt modelId="{95CF2A8B-58DE-401B-BB9A-A187042DFC29}" type="parTrans" cxnId="{F23AAEAE-66C1-47C7-B419-B6538F5C6E25}">
      <dgm:prSet/>
      <dgm:spPr/>
      <dgm:t>
        <a:bodyPr/>
        <a:lstStyle/>
        <a:p>
          <a:endParaRPr lang="bs-Latn-BA"/>
        </a:p>
      </dgm:t>
    </dgm:pt>
    <dgm:pt modelId="{974EE09B-346D-4ECB-A720-CC6509BF2F4B}" type="sibTrans" cxnId="{F23AAEAE-66C1-47C7-B419-B6538F5C6E25}">
      <dgm:prSet/>
      <dgm:spPr/>
      <dgm:t>
        <a:bodyPr/>
        <a:lstStyle/>
        <a:p>
          <a:endParaRPr lang="bs-Latn-BA"/>
        </a:p>
      </dgm:t>
    </dgm:pt>
    <dgm:pt modelId="{5EB56CA9-0250-4796-8AA8-15872F90B403}">
      <dgm:prSet phldrT="[Text]" custT="1"/>
      <dgm:spPr/>
      <dgm:t>
        <a:bodyPr/>
        <a:lstStyle/>
        <a:p>
          <a:r>
            <a:rPr lang="bs-Latn-BA" sz="1500">
              <a:effectLst/>
            </a:rPr>
            <a:t>vrste evaluacije strateških dokumenata;</a:t>
          </a:r>
          <a:endParaRPr lang="bs-Latn-BA" sz="1500" dirty="0"/>
        </a:p>
      </dgm:t>
    </dgm:pt>
    <dgm:pt modelId="{327656CA-53C4-460E-B935-9A438A71F885}" type="parTrans" cxnId="{22AD8DCB-9B42-4B52-8ED7-8080F07CA295}">
      <dgm:prSet/>
      <dgm:spPr/>
      <dgm:t>
        <a:bodyPr/>
        <a:lstStyle/>
        <a:p>
          <a:endParaRPr lang="bs-Latn-BA"/>
        </a:p>
      </dgm:t>
    </dgm:pt>
    <dgm:pt modelId="{B5629F69-846C-48C0-A4BB-2C07938CEAF4}" type="sibTrans" cxnId="{22AD8DCB-9B42-4B52-8ED7-8080F07CA295}">
      <dgm:prSet/>
      <dgm:spPr/>
      <dgm:t>
        <a:bodyPr/>
        <a:lstStyle/>
        <a:p>
          <a:endParaRPr lang="bs-Latn-BA"/>
        </a:p>
      </dgm:t>
    </dgm:pt>
    <dgm:pt modelId="{A40B06A2-3E74-4EA7-B7F3-33C826242EFE}">
      <dgm:prSet phldrT="[Text]" custT="1"/>
      <dgm:spPr/>
      <dgm:t>
        <a:bodyPr/>
        <a:lstStyle/>
        <a:p>
          <a:r>
            <a:rPr lang="bs-Latn-BA" sz="1500" dirty="0"/>
            <a:t>postupci evaluacije </a:t>
          </a:r>
          <a:r>
            <a:rPr lang="bs-Latn-BA" sz="1500" dirty="0">
              <a:effectLst/>
            </a:rPr>
            <a:t>strateških dokumenata;</a:t>
          </a:r>
          <a:endParaRPr lang="bs-Latn-BA" sz="1500" dirty="0"/>
        </a:p>
      </dgm:t>
    </dgm:pt>
    <dgm:pt modelId="{6FA18AF7-3FF9-43AC-89B2-3DE6115B18D2}" type="parTrans" cxnId="{CED3FD8D-1E9B-4393-87A9-F8F18ACE0BD0}">
      <dgm:prSet/>
      <dgm:spPr/>
      <dgm:t>
        <a:bodyPr/>
        <a:lstStyle/>
        <a:p>
          <a:endParaRPr lang="bs-Latn-BA"/>
        </a:p>
      </dgm:t>
    </dgm:pt>
    <dgm:pt modelId="{E682BDA6-6B02-4088-B0C9-948218ABBFEB}" type="sibTrans" cxnId="{CED3FD8D-1E9B-4393-87A9-F8F18ACE0BD0}">
      <dgm:prSet/>
      <dgm:spPr/>
      <dgm:t>
        <a:bodyPr/>
        <a:lstStyle/>
        <a:p>
          <a:endParaRPr lang="bs-Latn-BA"/>
        </a:p>
      </dgm:t>
    </dgm:pt>
    <dgm:pt modelId="{C0E03212-337D-49DD-9C33-20EA1E92019C}" type="pres">
      <dgm:prSet presAssocID="{9BD5BBE2-FE4B-4A66-AFF6-CAC9463AB7BE}" presName="Name0" presStyleCnt="0">
        <dgm:presLayoutVars>
          <dgm:chMax val="7"/>
          <dgm:dir/>
          <dgm:animOne val="branch"/>
        </dgm:presLayoutVars>
      </dgm:prSet>
      <dgm:spPr/>
    </dgm:pt>
    <dgm:pt modelId="{87CFBF8A-B38C-4A5C-80BA-040383095E99}" type="pres">
      <dgm:prSet presAssocID="{6A930407-2A28-4A80-93FC-7AF92F426448}" presName="parTx1" presStyleLbl="node1" presStyleIdx="0" presStyleCnt="4"/>
      <dgm:spPr/>
    </dgm:pt>
    <dgm:pt modelId="{111C9A13-314E-4989-8CFD-EF1A36E56047}" type="pres">
      <dgm:prSet presAssocID="{F809D9F3-83A1-4989-B201-3C47127CB382}" presName="parTx2" presStyleLbl="node1" presStyleIdx="1" presStyleCnt="4"/>
      <dgm:spPr/>
    </dgm:pt>
    <dgm:pt modelId="{55F37ECB-081D-4A6D-AF5C-7FEE4947DCB8}" type="pres">
      <dgm:prSet presAssocID="{5EB56CA9-0250-4796-8AA8-15872F90B403}" presName="parTx3" presStyleLbl="node1" presStyleIdx="2" presStyleCnt="4"/>
      <dgm:spPr/>
    </dgm:pt>
    <dgm:pt modelId="{4DDA04FB-6DB9-4CE6-93D6-6B700D7E59E9}" type="pres">
      <dgm:prSet presAssocID="{A40B06A2-3E74-4EA7-B7F3-33C826242EFE}" presName="parTx4" presStyleLbl="node1" presStyleIdx="3" presStyleCnt="4"/>
      <dgm:spPr/>
    </dgm:pt>
  </dgm:ptLst>
  <dgm:cxnLst>
    <dgm:cxn modelId="{BAA4410F-04B3-4D5F-A468-4411D0F0B326}" type="presOf" srcId="{9BD5BBE2-FE4B-4A66-AFF6-CAC9463AB7BE}" destId="{C0E03212-337D-49DD-9C33-20EA1E92019C}" srcOrd="0" destOrd="0" presId="urn:microsoft.com/office/officeart/2009/3/layout/SubStepProcess"/>
    <dgm:cxn modelId="{462B6F2E-E01E-4861-B34A-6664CFC0D4CC}" type="presOf" srcId="{6A930407-2A28-4A80-93FC-7AF92F426448}" destId="{87CFBF8A-B38C-4A5C-80BA-040383095E99}" srcOrd="0" destOrd="0" presId="urn:microsoft.com/office/officeart/2009/3/layout/SubStepProcess"/>
    <dgm:cxn modelId="{ED34565D-FA22-4359-AD71-BCF118C54283}" type="presOf" srcId="{A40B06A2-3E74-4EA7-B7F3-33C826242EFE}" destId="{4DDA04FB-6DB9-4CE6-93D6-6B700D7E59E9}" srcOrd="0" destOrd="0" presId="urn:microsoft.com/office/officeart/2009/3/layout/SubStepProcess"/>
    <dgm:cxn modelId="{CED3FD8D-1E9B-4393-87A9-F8F18ACE0BD0}" srcId="{9BD5BBE2-FE4B-4A66-AFF6-CAC9463AB7BE}" destId="{A40B06A2-3E74-4EA7-B7F3-33C826242EFE}" srcOrd="3" destOrd="0" parTransId="{6FA18AF7-3FF9-43AC-89B2-3DE6115B18D2}" sibTransId="{E682BDA6-6B02-4088-B0C9-948218ABBFEB}"/>
    <dgm:cxn modelId="{D26FC599-1F5A-4AFD-9275-B5D10B3A97A7}" srcId="{9BD5BBE2-FE4B-4A66-AFF6-CAC9463AB7BE}" destId="{6A930407-2A28-4A80-93FC-7AF92F426448}" srcOrd="0" destOrd="0" parTransId="{305612BB-D3FB-4287-9BB9-23853E32C796}" sibTransId="{EB11E883-04D9-4A4A-BCCE-44924B1131D9}"/>
    <dgm:cxn modelId="{F23AAEAE-66C1-47C7-B419-B6538F5C6E25}" srcId="{9BD5BBE2-FE4B-4A66-AFF6-CAC9463AB7BE}" destId="{F809D9F3-83A1-4989-B201-3C47127CB382}" srcOrd="1" destOrd="0" parTransId="{95CF2A8B-58DE-401B-BB9A-A187042DFC29}" sibTransId="{974EE09B-346D-4ECB-A720-CC6509BF2F4B}"/>
    <dgm:cxn modelId="{22AD8DCB-9B42-4B52-8ED7-8080F07CA295}" srcId="{9BD5BBE2-FE4B-4A66-AFF6-CAC9463AB7BE}" destId="{5EB56CA9-0250-4796-8AA8-15872F90B403}" srcOrd="2" destOrd="0" parTransId="{327656CA-53C4-460E-B935-9A438A71F885}" sibTransId="{B5629F69-846C-48C0-A4BB-2C07938CEAF4}"/>
    <dgm:cxn modelId="{D7E822D5-F7A9-40E4-B891-71A08B8AEF6C}" type="presOf" srcId="{5EB56CA9-0250-4796-8AA8-15872F90B403}" destId="{55F37ECB-081D-4A6D-AF5C-7FEE4947DCB8}" srcOrd="0" destOrd="0" presId="urn:microsoft.com/office/officeart/2009/3/layout/SubStepProcess"/>
    <dgm:cxn modelId="{5AA165E5-BCA9-47C1-9E36-4E4F8A00969D}" type="presOf" srcId="{F809D9F3-83A1-4989-B201-3C47127CB382}" destId="{111C9A13-314E-4989-8CFD-EF1A36E56047}" srcOrd="0" destOrd="0" presId="urn:microsoft.com/office/officeart/2009/3/layout/SubStepProcess"/>
    <dgm:cxn modelId="{F2B51C5A-3D8D-4A0B-89FA-B1EDFABB12A1}" type="presParOf" srcId="{C0E03212-337D-49DD-9C33-20EA1E92019C}" destId="{87CFBF8A-B38C-4A5C-80BA-040383095E99}" srcOrd="0" destOrd="0" presId="urn:microsoft.com/office/officeart/2009/3/layout/SubStepProcess"/>
    <dgm:cxn modelId="{C6E800B2-1757-491E-8DDF-AB48C48D00BB}" type="presParOf" srcId="{C0E03212-337D-49DD-9C33-20EA1E92019C}" destId="{111C9A13-314E-4989-8CFD-EF1A36E56047}" srcOrd="1" destOrd="0" presId="urn:microsoft.com/office/officeart/2009/3/layout/SubStepProcess"/>
    <dgm:cxn modelId="{10E6638B-3C69-47B0-8478-E7DA5A2C2C3B}" type="presParOf" srcId="{C0E03212-337D-49DD-9C33-20EA1E92019C}" destId="{55F37ECB-081D-4A6D-AF5C-7FEE4947DCB8}" srcOrd="2" destOrd="0" presId="urn:microsoft.com/office/officeart/2009/3/layout/SubStepProcess"/>
    <dgm:cxn modelId="{7B07D70C-10E0-47AB-80B6-8EC4E1070B73}" type="presParOf" srcId="{C0E03212-337D-49DD-9C33-20EA1E92019C}" destId="{4DDA04FB-6DB9-4CE6-93D6-6B700D7E59E9}" srcOrd="3" destOrd="0" presId="urn:microsoft.com/office/officeart/2009/3/layout/SubSte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FF208-6FA6-4ECB-8D94-5646047D98EF}" type="doc">
      <dgm:prSet loTypeId="urn:microsoft.com/office/officeart/2005/8/layout/venn3" loCatId="relationship" qsTypeId="urn:microsoft.com/office/officeart/2005/8/quickstyle/3d2" qsCatId="3D" csTypeId="urn:microsoft.com/office/officeart/2005/8/colors/colorful1" csCatId="colorful" phldr="1"/>
      <dgm:spPr/>
    </dgm:pt>
    <dgm:pt modelId="{AF853A80-E905-4FD8-8B67-B69BBDD13D72}">
      <dgm:prSet phldrT="[Text]" custT="1"/>
      <dgm:spPr>
        <a:scene3d>
          <a:camera prst="orthographicFront"/>
          <a:lightRig rig="threePt" dir="t">
            <a:rot lat="0" lon="0" rev="7500000"/>
          </a:lightRig>
        </a:scene3d>
        <a:sp3d prstMaterial="plastic">
          <a:bevelT w="127000" h="25400" prst="relaxedInset"/>
        </a:sp3d>
      </dgm:spPr>
      <dgm:t>
        <a:bodyPr spcFirstLastPara="0" vert="horz" wrap="square" lIns="0" tIns="0" rIns="0" bIns="0" numCol="1" spcCol="1270" anchor="ctr" anchorCtr="0"/>
        <a:lstStyle/>
        <a:p>
          <a:pPr algn="ctr"/>
          <a:r>
            <a:rPr lang="bs-Latn-BA" sz="2000" b="1" kern="1200" dirty="0">
              <a:latin typeface="+mn-lt"/>
              <a:ea typeface="+mn-ea"/>
              <a:cs typeface="+mn-cs"/>
            </a:rPr>
            <a:t>Odgovornost</a:t>
          </a:r>
          <a:r>
            <a:rPr lang="bs-Latn-BA" sz="2000" b="1" kern="1200" dirty="0">
              <a:latin typeface="+mn-lt"/>
            </a:rPr>
            <a:t>, efektivnost i efikasnost institucija svih nivoa vlasti u Federaciji BiH</a:t>
          </a:r>
          <a:endParaRPr lang="en-US" sz="2000" b="1" kern="1200" dirty="0">
            <a:latin typeface="+mn-lt"/>
          </a:endParaRPr>
        </a:p>
      </dgm:t>
    </dgm:pt>
    <dgm:pt modelId="{C0BE3202-31C1-4190-BC8E-75DB58DCAB79}" type="parTrans" cxnId="{611C897C-826A-44E6-863F-3BD3247E79E3}">
      <dgm:prSet/>
      <dgm:spPr/>
      <dgm:t>
        <a:bodyPr/>
        <a:lstStyle/>
        <a:p>
          <a:pPr algn="ctr"/>
          <a:endParaRPr lang="en-US" sz="2000" b="1">
            <a:latin typeface="+mn-lt"/>
          </a:endParaRPr>
        </a:p>
      </dgm:t>
    </dgm:pt>
    <dgm:pt modelId="{C9CA0B13-15EC-420C-AE6E-D1F8803DF2FA}" type="sibTrans" cxnId="{611C897C-826A-44E6-863F-3BD3247E79E3}">
      <dgm:prSet/>
      <dgm:spPr/>
      <dgm:t>
        <a:bodyPr/>
        <a:lstStyle/>
        <a:p>
          <a:pPr algn="ctr"/>
          <a:endParaRPr lang="en-US" sz="2000" b="1">
            <a:latin typeface="+mn-lt"/>
          </a:endParaRPr>
        </a:p>
      </dgm:t>
    </dgm:pt>
    <dgm:pt modelId="{FA5EA78F-4264-494B-91D6-61638E5D3A93}">
      <dgm:prSet phldrT="[Text]" custT="1"/>
      <dgm:spPr/>
      <dgm:t>
        <a:bodyPr/>
        <a:lstStyle/>
        <a:p>
          <a:pPr algn="ctr"/>
          <a:r>
            <a:rPr lang="bs-Latn-BA" sz="2000" b="1" dirty="0">
              <a:latin typeface="+mn-lt"/>
            </a:rPr>
            <a:t>Partnerstvo, javnost i transparentnost</a:t>
          </a:r>
          <a:endParaRPr lang="en-US" sz="2000" b="1" dirty="0">
            <a:latin typeface="+mn-lt"/>
          </a:endParaRPr>
        </a:p>
      </dgm:t>
    </dgm:pt>
    <dgm:pt modelId="{60F672C5-43F0-4481-B23C-0A29BBED395B}" type="parTrans" cxnId="{6AE57592-BF30-46C2-A24D-1192E495FA59}">
      <dgm:prSet/>
      <dgm:spPr/>
      <dgm:t>
        <a:bodyPr/>
        <a:lstStyle/>
        <a:p>
          <a:pPr algn="ctr"/>
          <a:endParaRPr lang="en-US" sz="2000" b="1">
            <a:latin typeface="+mn-lt"/>
          </a:endParaRPr>
        </a:p>
      </dgm:t>
    </dgm:pt>
    <dgm:pt modelId="{49FFFE97-BBE1-49D3-9E5E-CBB8ED84640E}" type="sibTrans" cxnId="{6AE57592-BF30-46C2-A24D-1192E495FA59}">
      <dgm:prSet/>
      <dgm:spPr/>
      <dgm:t>
        <a:bodyPr/>
        <a:lstStyle/>
        <a:p>
          <a:pPr algn="ctr"/>
          <a:endParaRPr lang="en-US" sz="2000" b="1">
            <a:latin typeface="+mn-lt"/>
          </a:endParaRPr>
        </a:p>
      </dgm:t>
    </dgm:pt>
    <dgm:pt modelId="{3ECB3503-4B9C-4549-A50C-3D3BAD17C6B1}">
      <dgm:prSet phldrT="[Text]" custT="1"/>
      <dgm:spPr>
        <a:scene3d>
          <a:camera prst="orthographicFront"/>
          <a:lightRig rig="threePt" dir="t">
            <a:rot lat="0" lon="0" rev="7500000"/>
          </a:lightRig>
        </a:scene3d>
        <a:sp3d prstMaterial="plastic">
          <a:bevelT w="127000" h="25400" prst="relaxedInset"/>
        </a:sp3d>
      </dgm:spPr>
      <dgm:t>
        <a:bodyPr spcFirstLastPara="0" vert="horz" wrap="square" lIns="0" tIns="0" rIns="0" bIns="0" numCol="1" spcCol="1270" anchor="ctr" anchorCtr="0"/>
        <a:lstStyle/>
        <a:p>
          <a:pPr algn="ctr"/>
          <a:r>
            <a:rPr lang="bs-Latn-BA" sz="2000" b="1" kern="1200" dirty="0">
              <a:latin typeface="+mn-lt"/>
              <a:ea typeface="+mn-ea"/>
              <a:cs typeface="+mn-cs"/>
            </a:rPr>
            <a:t>Ravnopravnost</a:t>
          </a:r>
          <a:r>
            <a:rPr lang="bs-Latn-BA" sz="2000" b="1" kern="1200" dirty="0">
              <a:latin typeface="+mn-lt"/>
            </a:rPr>
            <a:t> spolova i jednake mogućnosti za sve građane</a:t>
          </a:r>
          <a:endParaRPr lang="en-US" sz="2000" b="1" kern="1200" dirty="0">
            <a:latin typeface="+mn-lt"/>
          </a:endParaRPr>
        </a:p>
      </dgm:t>
    </dgm:pt>
    <dgm:pt modelId="{964A3A36-949E-4A2F-B6B6-2DF2E830E32E}" type="parTrans" cxnId="{9E729A15-E995-4AB6-A56F-F9C624E5B9A1}">
      <dgm:prSet/>
      <dgm:spPr/>
      <dgm:t>
        <a:bodyPr/>
        <a:lstStyle/>
        <a:p>
          <a:pPr algn="ctr"/>
          <a:endParaRPr lang="en-US" sz="2000" b="1">
            <a:latin typeface="+mn-lt"/>
          </a:endParaRPr>
        </a:p>
      </dgm:t>
    </dgm:pt>
    <dgm:pt modelId="{0A955EEB-3FD0-41C4-808D-43C6A50A9717}" type="sibTrans" cxnId="{9E729A15-E995-4AB6-A56F-F9C624E5B9A1}">
      <dgm:prSet/>
      <dgm:spPr/>
      <dgm:t>
        <a:bodyPr/>
        <a:lstStyle/>
        <a:p>
          <a:pPr algn="ctr"/>
          <a:endParaRPr lang="en-US" sz="2000" b="1">
            <a:latin typeface="+mn-lt"/>
          </a:endParaRPr>
        </a:p>
      </dgm:t>
    </dgm:pt>
    <dgm:pt modelId="{75725F28-58D8-4B97-9E32-EAD445CF9DC3}" type="pres">
      <dgm:prSet presAssocID="{789FF208-6FA6-4ECB-8D94-5646047D98EF}" presName="Name0" presStyleCnt="0">
        <dgm:presLayoutVars>
          <dgm:dir/>
          <dgm:resizeHandles val="exact"/>
        </dgm:presLayoutVars>
      </dgm:prSet>
      <dgm:spPr/>
    </dgm:pt>
    <dgm:pt modelId="{B249D012-1FB5-4E76-97E2-575E5A8AE6E3}" type="pres">
      <dgm:prSet presAssocID="{AF853A80-E905-4FD8-8B67-B69BBDD13D72}" presName="Name5" presStyleLbl="vennNode1" presStyleIdx="0" presStyleCnt="3">
        <dgm:presLayoutVars>
          <dgm:bulletEnabled val="1"/>
        </dgm:presLayoutVars>
      </dgm:prSet>
      <dgm:spPr/>
    </dgm:pt>
    <dgm:pt modelId="{4342263F-27C5-4F8B-BFCD-DA2EFB1C00FB}" type="pres">
      <dgm:prSet presAssocID="{C9CA0B13-15EC-420C-AE6E-D1F8803DF2FA}" presName="space" presStyleCnt="0"/>
      <dgm:spPr/>
    </dgm:pt>
    <dgm:pt modelId="{A3F7C7CE-B557-4524-A563-6650396C987A}" type="pres">
      <dgm:prSet presAssocID="{FA5EA78F-4264-494B-91D6-61638E5D3A93}" presName="Name5" presStyleLbl="vennNode1" presStyleIdx="1" presStyleCnt="3">
        <dgm:presLayoutVars>
          <dgm:bulletEnabled val="1"/>
        </dgm:presLayoutVars>
      </dgm:prSet>
      <dgm:spPr/>
    </dgm:pt>
    <dgm:pt modelId="{BECBB94F-5171-4EB4-9957-94B35E1CE52F}" type="pres">
      <dgm:prSet presAssocID="{49FFFE97-BBE1-49D3-9E5E-CBB8ED84640E}" presName="space" presStyleCnt="0"/>
      <dgm:spPr/>
    </dgm:pt>
    <dgm:pt modelId="{204148FD-A28B-40B0-8BF4-E0C265473D0B}" type="pres">
      <dgm:prSet presAssocID="{3ECB3503-4B9C-4549-A50C-3D3BAD17C6B1}" presName="Name5" presStyleLbl="vennNode1" presStyleIdx="2" presStyleCnt="3">
        <dgm:presLayoutVars>
          <dgm:bulletEnabled val="1"/>
        </dgm:presLayoutVars>
      </dgm:prSet>
      <dgm:spPr/>
    </dgm:pt>
  </dgm:ptLst>
  <dgm:cxnLst>
    <dgm:cxn modelId="{9E729A15-E995-4AB6-A56F-F9C624E5B9A1}" srcId="{789FF208-6FA6-4ECB-8D94-5646047D98EF}" destId="{3ECB3503-4B9C-4549-A50C-3D3BAD17C6B1}" srcOrd="2" destOrd="0" parTransId="{964A3A36-949E-4A2F-B6B6-2DF2E830E32E}" sibTransId="{0A955EEB-3FD0-41C4-808D-43C6A50A9717}"/>
    <dgm:cxn modelId="{9ECF333F-A291-4A11-BD7E-BEBC4E9747FD}" type="presOf" srcId="{789FF208-6FA6-4ECB-8D94-5646047D98EF}" destId="{75725F28-58D8-4B97-9E32-EAD445CF9DC3}" srcOrd="0" destOrd="0" presId="urn:microsoft.com/office/officeart/2005/8/layout/venn3"/>
    <dgm:cxn modelId="{82DB8273-F9AE-490D-8521-B13F0AAB6166}" type="presOf" srcId="{3ECB3503-4B9C-4549-A50C-3D3BAD17C6B1}" destId="{204148FD-A28B-40B0-8BF4-E0C265473D0B}" srcOrd="0" destOrd="0" presId="urn:microsoft.com/office/officeart/2005/8/layout/venn3"/>
    <dgm:cxn modelId="{611C897C-826A-44E6-863F-3BD3247E79E3}" srcId="{789FF208-6FA6-4ECB-8D94-5646047D98EF}" destId="{AF853A80-E905-4FD8-8B67-B69BBDD13D72}" srcOrd="0" destOrd="0" parTransId="{C0BE3202-31C1-4190-BC8E-75DB58DCAB79}" sibTransId="{C9CA0B13-15EC-420C-AE6E-D1F8803DF2FA}"/>
    <dgm:cxn modelId="{6AE57592-BF30-46C2-A24D-1192E495FA59}" srcId="{789FF208-6FA6-4ECB-8D94-5646047D98EF}" destId="{FA5EA78F-4264-494B-91D6-61638E5D3A93}" srcOrd="1" destOrd="0" parTransId="{60F672C5-43F0-4481-B23C-0A29BBED395B}" sibTransId="{49FFFE97-BBE1-49D3-9E5E-CBB8ED84640E}"/>
    <dgm:cxn modelId="{BF0DBEA9-2024-4163-92C1-41120DE53471}" type="presOf" srcId="{FA5EA78F-4264-494B-91D6-61638E5D3A93}" destId="{A3F7C7CE-B557-4524-A563-6650396C987A}" srcOrd="0" destOrd="0" presId="urn:microsoft.com/office/officeart/2005/8/layout/venn3"/>
    <dgm:cxn modelId="{A8B75BF8-B331-4662-8F93-3982C7798902}" type="presOf" srcId="{AF853A80-E905-4FD8-8B67-B69BBDD13D72}" destId="{B249D012-1FB5-4E76-97E2-575E5A8AE6E3}" srcOrd="0" destOrd="0" presId="urn:microsoft.com/office/officeart/2005/8/layout/venn3"/>
    <dgm:cxn modelId="{76210E85-8253-4787-B970-845D2C74B713}" type="presParOf" srcId="{75725F28-58D8-4B97-9E32-EAD445CF9DC3}" destId="{B249D012-1FB5-4E76-97E2-575E5A8AE6E3}" srcOrd="0" destOrd="0" presId="urn:microsoft.com/office/officeart/2005/8/layout/venn3"/>
    <dgm:cxn modelId="{35E8419B-1A9D-4A79-9A37-3DB10225B56A}" type="presParOf" srcId="{75725F28-58D8-4B97-9E32-EAD445CF9DC3}" destId="{4342263F-27C5-4F8B-BFCD-DA2EFB1C00FB}" srcOrd="1" destOrd="0" presId="urn:microsoft.com/office/officeart/2005/8/layout/venn3"/>
    <dgm:cxn modelId="{D78E38C5-250C-4E06-8A6F-E1786D434354}" type="presParOf" srcId="{75725F28-58D8-4B97-9E32-EAD445CF9DC3}" destId="{A3F7C7CE-B557-4524-A563-6650396C987A}" srcOrd="2" destOrd="0" presId="urn:microsoft.com/office/officeart/2005/8/layout/venn3"/>
    <dgm:cxn modelId="{26C0E25C-477B-4EF5-A1AA-34470FBEBF74}" type="presParOf" srcId="{75725F28-58D8-4B97-9E32-EAD445CF9DC3}" destId="{BECBB94F-5171-4EB4-9957-94B35E1CE52F}" srcOrd="3" destOrd="0" presId="urn:microsoft.com/office/officeart/2005/8/layout/venn3"/>
    <dgm:cxn modelId="{ABD47D5E-63B5-4F55-8633-EB72677086EC}" type="presParOf" srcId="{75725F28-58D8-4B97-9E32-EAD445CF9DC3}" destId="{204148FD-A28B-40B0-8BF4-E0C265473D0B}"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06198-D01F-40A6-A056-C933B38ADF3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D793520-B0A9-462A-A1D7-2AF901A87B76}">
      <dgm:prSet phldrT="[Text]"/>
      <dgm:spPr/>
      <dgm:t>
        <a:bodyPr/>
        <a:lstStyle/>
        <a:p>
          <a:r>
            <a:rPr lang="bs-Latn-BA" b="1" noProof="0" dirty="0"/>
            <a:t>Relevantnost</a:t>
          </a:r>
          <a:r>
            <a:rPr lang="bs-Latn-BA" noProof="0" dirty="0"/>
            <a:t> (usklađenost)</a:t>
          </a:r>
        </a:p>
      </dgm:t>
    </dgm:pt>
    <dgm:pt modelId="{D9EA35AE-FC72-487C-8398-DB8FB7BB0B82}" type="parTrans" cxnId="{14E374A8-01D0-48F9-9DA4-AC87BFF5A606}">
      <dgm:prSet/>
      <dgm:spPr/>
      <dgm:t>
        <a:bodyPr/>
        <a:lstStyle/>
        <a:p>
          <a:endParaRPr lang="en-US"/>
        </a:p>
      </dgm:t>
    </dgm:pt>
    <dgm:pt modelId="{7BCE4C1A-F8C7-4DEF-A4B3-E544A9DEDC14}" type="sibTrans" cxnId="{14E374A8-01D0-48F9-9DA4-AC87BFF5A606}">
      <dgm:prSet/>
      <dgm:spPr/>
      <dgm:t>
        <a:bodyPr/>
        <a:lstStyle/>
        <a:p>
          <a:endParaRPr lang="en-US"/>
        </a:p>
      </dgm:t>
    </dgm:pt>
    <dgm:pt modelId="{574AC878-474F-4575-98BF-5CCC5804F19B}">
      <dgm:prSet phldrT="[Text]"/>
      <dgm:spPr/>
      <dgm:t>
        <a:bodyPr/>
        <a:lstStyle/>
        <a:p>
          <a:r>
            <a:rPr lang="bs-Latn-BA" b="1" noProof="0" dirty="0"/>
            <a:t>Djelotvornost</a:t>
          </a:r>
          <a:r>
            <a:rPr lang="bs-Latn-BA" noProof="0" dirty="0"/>
            <a:t> (efikasnost) </a:t>
          </a:r>
        </a:p>
      </dgm:t>
    </dgm:pt>
    <dgm:pt modelId="{844CB112-3168-4557-8011-42A8032D124C}" type="parTrans" cxnId="{7CA56899-8C6C-4635-BE0B-5AE5B2C57646}">
      <dgm:prSet/>
      <dgm:spPr/>
      <dgm:t>
        <a:bodyPr/>
        <a:lstStyle/>
        <a:p>
          <a:endParaRPr lang="en-US"/>
        </a:p>
      </dgm:t>
    </dgm:pt>
    <dgm:pt modelId="{14DFB4BF-61E4-4660-B920-E08120B155E3}" type="sibTrans" cxnId="{7CA56899-8C6C-4635-BE0B-5AE5B2C57646}">
      <dgm:prSet/>
      <dgm:spPr/>
      <dgm:t>
        <a:bodyPr/>
        <a:lstStyle/>
        <a:p>
          <a:endParaRPr lang="en-US"/>
        </a:p>
      </dgm:t>
    </dgm:pt>
    <dgm:pt modelId="{70F11783-AC15-48B7-A168-4A167C8E63C0}">
      <dgm:prSet phldrT="[Text]"/>
      <dgm:spPr/>
      <dgm:t>
        <a:bodyPr/>
        <a:lstStyle/>
        <a:p>
          <a:r>
            <a:rPr lang="bs-Latn-BA" b="1" noProof="0" dirty="0"/>
            <a:t>Učinkovitost</a:t>
          </a:r>
          <a:r>
            <a:rPr lang="bs-Latn-BA" noProof="0" dirty="0"/>
            <a:t> (efektivnost)</a:t>
          </a:r>
        </a:p>
      </dgm:t>
    </dgm:pt>
    <dgm:pt modelId="{7B49FE2D-90B2-4C91-99C4-13C6BD03E477}" type="parTrans" cxnId="{DF4EB5FB-3CFC-4708-A390-97774AEE3570}">
      <dgm:prSet/>
      <dgm:spPr/>
      <dgm:t>
        <a:bodyPr/>
        <a:lstStyle/>
        <a:p>
          <a:endParaRPr lang="en-US"/>
        </a:p>
      </dgm:t>
    </dgm:pt>
    <dgm:pt modelId="{D79F4E0C-91FE-435B-A43E-BAF03E80F5D4}" type="sibTrans" cxnId="{DF4EB5FB-3CFC-4708-A390-97774AEE3570}">
      <dgm:prSet/>
      <dgm:spPr/>
      <dgm:t>
        <a:bodyPr/>
        <a:lstStyle/>
        <a:p>
          <a:endParaRPr lang="en-US"/>
        </a:p>
      </dgm:t>
    </dgm:pt>
    <dgm:pt modelId="{94EF002F-4B21-4070-A30C-01C04CBCB855}">
      <dgm:prSet phldrT="[Text]"/>
      <dgm:spPr/>
      <dgm:t>
        <a:bodyPr/>
        <a:lstStyle/>
        <a:p>
          <a:r>
            <a:rPr lang="bs-Latn-BA" b="1" noProof="0" dirty="0"/>
            <a:t>Uticaj</a:t>
          </a:r>
          <a:endParaRPr lang="bs-Latn-BA" noProof="0" dirty="0"/>
        </a:p>
      </dgm:t>
    </dgm:pt>
    <dgm:pt modelId="{ED50C784-7BAE-4F35-B254-3D3F480615CF}" type="parTrans" cxnId="{AE6E889A-AAA6-497C-9AC3-A01A9988975F}">
      <dgm:prSet/>
      <dgm:spPr/>
      <dgm:t>
        <a:bodyPr/>
        <a:lstStyle/>
        <a:p>
          <a:endParaRPr lang="en-US"/>
        </a:p>
      </dgm:t>
    </dgm:pt>
    <dgm:pt modelId="{77DFB2CC-BF4E-42B1-B2E0-94F9290DE7C6}" type="sibTrans" cxnId="{AE6E889A-AAA6-497C-9AC3-A01A9988975F}">
      <dgm:prSet/>
      <dgm:spPr/>
      <dgm:t>
        <a:bodyPr/>
        <a:lstStyle/>
        <a:p>
          <a:endParaRPr lang="en-US"/>
        </a:p>
      </dgm:t>
    </dgm:pt>
    <dgm:pt modelId="{3535095A-0C13-4F70-8022-07843582CE54}">
      <dgm:prSet phldrT="[Text]"/>
      <dgm:spPr/>
      <dgm:t>
        <a:bodyPr/>
        <a:lstStyle/>
        <a:p>
          <a:r>
            <a:rPr lang="bs-Latn-BA" b="1" noProof="0" dirty="0"/>
            <a:t>Održivost</a:t>
          </a:r>
          <a:endParaRPr lang="bs-Latn-BA" noProof="0" dirty="0"/>
        </a:p>
      </dgm:t>
    </dgm:pt>
    <dgm:pt modelId="{98480FCC-F9DC-43A6-9EB6-73A92714B317}" type="parTrans" cxnId="{E9B265AE-ABA5-4E3C-BB23-896BECAA9A9C}">
      <dgm:prSet/>
      <dgm:spPr/>
      <dgm:t>
        <a:bodyPr/>
        <a:lstStyle/>
        <a:p>
          <a:endParaRPr lang="en-US"/>
        </a:p>
      </dgm:t>
    </dgm:pt>
    <dgm:pt modelId="{DF3832B6-1047-494B-9359-84CB3AA9EC87}" type="sibTrans" cxnId="{E9B265AE-ABA5-4E3C-BB23-896BECAA9A9C}">
      <dgm:prSet/>
      <dgm:spPr/>
      <dgm:t>
        <a:bodyPr/>
        <a:lstStyle/>
        <a:p>
          <a:endParaRPr lang="en-US"/>
        </a:p>
      </dgm:t>
    </dgm:pt>
    <dgm:pt modelId="{F3E16818-11E1-48BD-BE7D-7D088A06CC9C}" type="pres">
      <dgm:prSet presAssocID="{4CD06198-D01F-40A6-A056-C933B38ADF31}" presName="diagram" presStyleCnt="0">
        <dgm:presLayoutVars>
          <dgm:dir/>
          <dgm:resizeHandles val="exact"/>
        </dgm:presLayoutVars>
      </dgm:prSet>
      <dgm:spPr/>
    </dgm:pt>
    <dgm:pt modelId="{34C1F07C-B404-491B-90D5-CF4106914D95}" type="pres">
      <dgm:prSet presAssocID="{6D793520-B0A9-462A-A1D7-2AF901A87B76}" presName="node" presStyleLbl="node1" presStyleIdx="0" presStyleCnt="5">
        <dgm:presLayoutVars>
          <dgm:bulletEnabled val="1"/>
        </dgm:presLayoutVars>
      </dgm:prSet>
      <dgm:spPr/>
    </dgm:pt>
    <dgm:pt modelId="{123F721B-D497-4224-AB82-43B2475FDAC8}" type="pres">
      <dgm:prSet presAssocID="{7BCE4C1A-F8C7-4DEF-A4B3-E544A9DEDC14}" presName="sibTrans" presStyleCnt="0"/>
      <dgm:spPr/>
    </dgm:pt>
    <dgm:pt modelId="{8101FBDF-1F85-4CFA-9BFF-3C050D157DFC}" type="pres">
      <dgm:prSet presAssocID="{574AC878-474F-4575-98BF-5CCC5804F19B}" presName="node" presStyleLbl="node1" presStyleIdx="1" presStyleCnt="5">
        <dgm:presLayoutVars>
          <dgm:bulletEnabled val="1"/>
        </dgm:presLayoutVars>
      </dgm:prSet>
      <dgm:spPr/>
    </dgm:pt>
    <dgm:pt modelId="{1182F1D7-F958-40D0-B7BF-A80FC31000D6}" type="pres">
      <dgm:prSet presAssocID="{14DFB4BF-61E4-4660-B920-E08120B155E3}" presName="sibTrans" presStyleCnt="0"/>
      <dgm:spPr/>
    </dgm:pt>
    <dgm:pt modelId="{56DD1E26-B7BB-4702-83A0-7D66A2FE121A}" type="pres">
      <dgm:prSet presAssocID="{70F11783-AC15-48B7-A168-4A167C8E63C0}" presName="node" presStyleLbl="node1" presStyleIdx="2" presStyleCnt="5">
        <dgm:presLayoutVars>
          <dgm:bulletEnabled val="1"/>
        </dgm:presLayoutVars>
      </dgm:prSet>
      <dgm:spPr/>
    </dgm:pt>
    <dgm:pt modelId="{C93E1372-5A5A-4388-811E-4DCEDF94A3F8}" type="pres">
      <dgm:prSet presAssocID="{D79F4E0C-91FE-435B-A43E-BAF03E80F5D4}" presName="sibTrans" presStyleCnt="0"/>
      <dgm:spPr/>
    </dgm:pt>
    <dgm:pt modelId="{89BBFF4E-91F7-479B-AC0E-D4F195CF9E6B}" type="pres">
      <dgm:prSet presAssocID="{94EF002F-4B21-4070-A30C-01C04CBCB855}" presName="node" presStyleLbl="node1" presStyleIdx="3" presStyleCnt="5">
        <dgm:presLayoutVars>
          <dgm:bulletEnabled val="1"/>
        </dgm:presLayoutVars>
      </dgm:prSet>
      <dgm:spPr/>
    </dgm:pt>
    <dgm:pt modelId="{6FC28CF3-65AC-4B12-A9E9-F6A31BC792A2}" type="pres">
      <dgm:prSet presAssocID="{77DFB2CC-BF4E-42B1-B2E0-94F9290DE7C6}" presName="sibTrans" presStyleCnt="0"/>
      <dgm:spPr/>
    </dgm:pt>
    <dgm:pt modelId="{42AF30AE-9ACE-4078-9E3A-5CB77449FD35}" type="pres">
      <dgm:prSet presAssocID="{3535095A-0C13-4F70-8022-07843582CE54}" presName="node" presStyleLbl="node1" presStyleIdx="4" presStyleCnt="5">
        <dgm:presLayoutVars>
          <dgm:bulletEnabled val="1"/>
        </dgm:presLayoutVars>
      </dgm:prSet>
      <dgm:spPr/>
    </dgm:pt>
  </dgm:ptLst>
  <dgm:cxnLst>
    <dgm:cxn modelId="{EE55DC3F-98A9-432B-BC82-21761A5F056D}" type="presOf" srcId="{94EF002F-4B21-4070-A30C-01C04CBCB855}" destId="{89BBFF4E-91F7-479B-AC0E-D4F195CF9E6B}" srcOrd="0" destOrd="0" presId="urn:microsoft.com/office/officeart/2005/8/layout/default"/>
    <dgm:cxn modelId="{5DD53374-0FE7-41E8-9471-3EA287EA4D98}" type="presOf" srcId="{70F11783-AC15-48B7-A168-4A167C8E63C0}" destId="{56DD1E26-B7BB-4702-83A0-7D66A2FE121A}" srcOrd="0" destOrd="0" presId="urn:microsoft.com/office/officeart/2005/8/layout/default"/>
    <dgm:cxn modelId="{7CA56899-8C6C-4635-BE0B-5AE5B2C57646}" srcId="{4CD06198-D01F-40A6-A056-C933B38ADF31}" destId="{574AC878-474F-4575-98BF-5CCC5804F19B}" srcOrd="1" destOrd="0" parTransId="{844CB112-3168-4557-8011-42A8032D124C}" sibTransId="{14DFB4BF-61E4-4660-B920-E08120B155E3}"/>
    <dgm:cxn modelId="{AE6E889A-AAA6-497C-9AC3-A01A9988975F}" srcId="{4CD06198-D01F-40A6-A056-C933B38ADF31}" destId="{94EF002F-4B21-4070-A30C-01C04CBCB855}" srcOrd="3" destOrd="0" parTransId="{ED50C784-7BAE-4F35-B254-3D3F480615CF}" sibTransId="{77DFB2CC-BF4E-42B1-B2E0-94F9290DE7C6}"/>
    <dgm:cxn modelId="{14E374A8-01D0-48F9-9DA4-AC87BFF5A606}" srcId="{4CD06198-D01F-40A6-A056-C933B38ADF31}" destId="{6D793520-B0A9-462A-A1D7-2AF901A87B76}" srcOrd="0" destOrd="0" parTransId="{D9EA35AE-FC72-487C-8398-DB8FB7BB0B82}" sibTransId="{7BCE4C1A-F8C7-4DEF-A4B3-E544A9DEDC14}"/>
    <dgm:cxn modelId="{E9B265AE-ABA5-4E3C-BB23-896BECAA9A9C}" srcId="{4CD06198-D01F-40A6-A056-C933B38ADF31}" destId="{3535095A-0C13-4F70-8022-07843582CE54}" srcOrd="4" destOrd="0" parTransId="{98480FCC-F9DC-43A6-9EB6-73A92714B317}" sibTransId="{DF3832B6-1047-494B-9359-84CB3AA9EC87}"/>
    <dgm:cxn modelId="{CB796BC4-D818-4C14-9176-4290419A3036}" type="presOf" srcId="{3535095A-0C13-4F70-8022-07843582CE54}" destId="{42AF30AE-9ACE-4078-9E3A-5CB77449FD35}" srcOrd="0" destOrd="0" presId="urn:microsoft.com/office/officeart/2005/8/layout/default"/>
    <dgm:cxn modelId="{0DC020E3-2A71-425A-A7C6-5FD367EAE2A2}" type="presOf" srcId="{4CD06198-D01F-40A6-A056-C933B38ADF31}" destId="{F3E16818-11E1-48BD-BE7D-7D088A06CC9C}" srcOrd="0" destOrd="0" presId="urn:microsoft.com/office/officeart/2005/8/layout/default"/>
    <dgm:cxn modelId="{23E623F4-3274-4EC3-84EF-C55A97AD7F18}" type="presOf" srcId="{6D793520-B0A9-462A-A1D7-2AF901A87B76}" destId="{34C1F07C-B404-491B-90D5-CF4106914D95}" srcOrd="0" destOrd="0" presId="urn:microsoft.com/office/officeart/2005/8/layout/default"/>
    <dgm:cxn modelId="{1BD3A4F4-B98E-418E-A2C7-F68511B082F0}" type="presOf" srcId="{574AC878-474F-4575-98BF-5CCC5804F19B}" destId="{8101FBDF-1F85-4CFA-9BFF-3C050D157DFC}" srcOrd="0" destOrd="0" presId="urn:microsoft.com/office/officeart/2005/8/layout/default"/>
    <dgm:cxn modelId="{DF4EB5FB-3CFC-4708-A390-97774AEE3570}" srcId="{4CD06198-D01F-40A6-A056-C933B38ADF31}" destId="{70F11783-AC15-48B7-A168-4A167C8E63C0}" srcOrd="2" destOrd="0" parTransId="{7B49FE2D-90B2-4C91-99C4-13C6BD03E477}" sibTransId="{D79F4E0C-91FE-435B-A43E-BAF03E80F5D4}"/>
    <dgm:cxn modelId="{265809FD-8385-4A24-9E21-8542A044BCF4}" type="presParOf" srcId="{F3E16818-11E1-48BD-BE7D-7D088A06CC9C}" destId="{34C1F07C-B404-491B-90D5-CF4106914D95}" srcOrd="0" destOrd="0" presId="urn:microsoft.com/office/officeart/2005/8/layout/default"/>
    <dgm:cxn modelId="{062F3073-4608-4ED7-9EF3-732C9B1E8456}" type="presParOf" srcId="{F3E16818-11E1-48BD-BE7D-7D088A06CC9C}" destId="{123F721B-D497-4224-AB82-43B2475FDAC8}" srcOrd="1" destOrd="0" presId="urn:microsoft.com/office/officeart/2005/8/layout/default"/>
    <dgm:cxn modelId="{A56E816C-4261-4656-8783-F495A45616A9}" type="presParOf" srcId="{F3E16818-11E1-48BD-BE7D-7D088A06CC9C}" destId="{8101FBDF-1F85-4CFA-9BFF-3C050D157DFC}" srcOrd="2" destOrd="0" presId="urn:microsoft.com/office/officeart/2005/8/layout/default"/>
    <dgm:cxn modelId="{A122265B-4541-4F49-A339-857A8A26ACB8}" type="presParOf" srcId="{F3E16818-11E1-48BD-BE7D-7D088A06CC9C}" destId="{1182F1D7-F958-40D0-B7BF-A80FC31000D6}" srcOrd="3" destOrd="0" presId="urn:microsoft.com/office/officeart/2005/8/layout/default"/>
    <dgm:cxn modelId="{BD6131C6-9A56-4140-A9D1-949300FCF1CD}" type="presParOf" srcId="{F3E16818-11E1-48BD-BE7D-7D088A06CC9C}" destId="{56DD1E26-B7BB-4702-83A0-7D66A2FE121A}" srcOrd="4" destOrd="0" presId="urn:microsoft.com/office/officeart/2005/8/layout/default"/>
    <dgm:cxn modelId="{1DD4D71E-5009-4E8D-B6FA-820370A199AF}" type="presParOf" srcId="{F3E16818-11E1-48BD-BE7D-7D088A06CC9C}" destId="{C93E1372-5A5A-4388-811E-4DCEDF94A3F8}" srcOrd="5" destOrd="0" presId="urn:microsoft.com/office/officeart/2005/8/layout/default"/>
    <dgm:cxn modelId="{C3212114-3FAA-4246-8566-39CCB51B0FC8}" type="presParOf" srcId="{F3E16818-11E1-48BD-BE7D-7D088A06CC9C}" destId="{89BBFF4E-91F7-479B-AC0E-D4F195CF9E6B}" srcOrd="6" destOrd="0" presId="urn:microsoft.com/office/officeart/2005/8/layout/default"/>
    <dgm:cxn modelId="{25867CE1-7818-42B8-AD78-EB588B707EF5}" type="presParOf" srcId="{F3E16818-11E1-48BD-BE7D-7D088A06CC9C}" destId="{6FC28CF3-65AC-4B12-A9E9-F6A31BC792A2}" srcOrd="7" destOrd="0" presId="urn:microsoft.com/office/officeart/2005/8/layout/default"/>
    <dgm:cxn modelId="{BB8B3B9A-23F3-4908-8E5F-E4AF719C880E}" type="presParOf" srcId="{F3E16818-11E1-48BD-BE7D-7D088A06CC9C}" destId="{42AF30AE-9ACE-4078-9E3A-5CB77449FD3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B6F2C-A147-41BB-B986-7754E6F94A2F}" type="doc">
      <dgm:prSet loTypeId="urn:microsoft.com/office/officeart/2005/8/layout/process3" loCatId="process" qsTypeId="urn:microsoft.com/office/officeart/2005/8/quickstyle/simple1" qsCatId="simple" csTypeId="urn:microsoft.com/office/officeart/2005/8/colors/colorful4" csCatId="colorful" phldr="1"/>
      <dgm:spPr/>
    </dgm:pt>
    <dgm:pt modelId="{60152475-7D23-4FD1-9A89-101F42041F30}">
      <dgm:prSet phldrT="[Text]"/>
      <dgm:spPr/>
      <dgm:t>
        <a:bodyPr/>
        <a:lstStyle/>
        <a:p>
          <a:r>
            <a:rPr lang="bs-Latn-BA" b="1" dirty="0">
              <a:solidFill>
                <a:schemeClr val="tx1"/>
              </a:solidFill>
            </a:rPr>
            <a:t>Izrada</a:t>
          </a:r>
          <a:br>
            <a:rPr lang="bs-Latn-BA" b="1" dirty="0">
              <a:solidFill>
                <a:schemeClr val="tx1"/>
              </a:solidFill>
            </a:rPr>
          </a:br>
          <a:r>
            <a:rPr lang="bs-Latn-BA" dirty="0">
              <a:solidFill>
                <a:schemeClr val="tx1"/>
              </a:solidFill>
            </a:rPr>
            <a:t>strateškog dokumenta</a:t>
          </a:r>
          <a:endParaRPr lang="en-US" dirty="0">
            <a:solidFill>
              <a:schemeClr val="tx1"/>
            </a:solidFill>
          </a:endParaRPr>
        </a:p>
      </dgm:t>
    </dgm:pt>
    <dgm:pt modelId="{7E56050A-67B2-45E9-B973-3F943473EB4A}" type="parTrans" cxnId="{6C04822D-4F6F-4E06-9554-A7D6D22D22A7}">
      <dgm:prSet/>
      <dgm:spPr/>
      <dgm:t>
        <a:bodyPr/>
        <a:lstStyle/>
        <a:p>
          <a:endParaRPr lang="en-US"/>
        </a:p>
      </dgm:t>
    </dgm:pt>
    <dgm:pt modelId="{9818FF73-E2E6-410B-9D3C-D5ED41616B30}" type="sibTrans" cxnId="{6C04822D-4F6F-4E06-9554-A7D6D22D22A7}">
      <dgm:prSet/>
      <dgm:spPr/>
      <dgm:t>
        <a:bodyPr/>
        <a:lstStyle/>
        <a:p>
          <a:endParaRPr lang="en-US"/>
        </a:p>
      </dgm:t>
    </dgm:pt>
    <dgm:pt modelId="{99FDD9B9-B4F5-464D-9376-F256DE6C3D7D}">
      <dgm:prSet phldrT="[Text]"/>
      <dgm:spPr/>
      <dgm:t>
        <a:bodyPr/>
        <a:lstStyle/>
        <a:p>
          <a:r>
            <a:rPr lang="bs-Latn-BA" b="1" dirty="0">
              <a:solidFill>
                <a:schemeClr val="tx1"/>
              </a:solidFill>
            </a:rPr>
            <a:t>Implementacija</a:t>
          </a:r>
          <a:r>
            <a:rPr lang="bs-Latn-BA" dirty="0">
              <a:solidFill>
                <a:schemeClr val="tx1"/>
              </a:solidFill>
            </a:rPr>
            <a:t> strateškog dokumenta</a:t>
          </a:r>
          <a:endParaRPr lang="en-US" dirty="0">
            <a:solidFill>
              <a:schemeClr val="tx1"/>
            </a:solidFill>
          </a:endParaRPr>
        </a:p>
      </dgm:t>
    </dgm:pt>
    <dgm:pt modelId="{02B340F7-EFBA-4821-901D-08CA2127C09F}" type="parTrans" cxnId="{5F264D77-F719-42D3-BA98-72B96A523455}">
      <dgm:prSet/>
      <dgm:spPr/>
      <dgm:t>
        <a:bodyPr/>
        <a:lstStyle/>
        <a:p>
          <a:endParaRPr lang="en-US"/>
        </a:p>
      </dgm:t>
    </dgm:pt>
    <dgm:pt modelId="{ABB18548-26C1-459A-B119-7A3FAD90409C}" type="sibTrans" cxnId="{5F264D77-F719-42D3-BA98-72B96A523455}">
      <dgm:prSet/>
      <dgm:spPr/>
      <dgm:t>
        <a:bodyPr/>
        <a:lstStyle/>
        <a:p>
          <a:endParaRPr lang="en-US"/>
        </a:p>
      </dgm:t>
    </dgm:pt>
    <dgm:pt modelId="{9434ED0D-4D98-422E-97EE-9C342DA1518F}">
      <dgm:prSet phldrT="[Text]"/>
      <dgm:spPr/>
      <dgm:t>
        <a:bodyPr/>
        <a:lstStyle/>
        <a:p>
          <a:r>
            <a:rPr lang="bs-Latn-BA" b="1" dirty="0">
              <a:solidFill>
                <a:schemeClr val="tx1"/>
              </a:solidFill>
            </a:rPr>
            <a:t>Izrada novog </a:t>
          </a:r>
          <a:r>
            <a:rPr lang="bs-Latn-BA" dirty="0">
              <a:solidFill>
                <a:schemeClr val="tx1"/>
              </a:solidFill>
            </a:rPr>
            <a:t>strateškog dokumenta</a:t>
          </a:r>
          <a:endParaRPr lang="en-US" dirty="0">
            <a:solidFill>
              <a:schemeClr val="tx1"/>
            </a:solidFill>
          </a:endParaRPr>
        </a:p>
      </dgm:t>
    </dgm:pt>
    <dgm:pt modelId="{6DF176CB-1ACD-434C-83DA-B1B7790C6F2E}" type="parTrans" cxnId="{FFFDC3CE-1267-4254-842D-E6FBBA605260}">
      <dgm:prSet/>
      <dgm:spPr/>
      <dgm:t>
        <a:bodyPr/>
        <a:lstStyle/>
        <a:p>
          <a:endParaRPr lang="en-US"/>
        </a:p>
      </dgm:t>
    </dgm:pt>
    <dgm:pt modelId="{A9077696-84FB-4DF0-A6E6-579690C6547E}" type="sibTrans" cxnId="{FFFDC3CE-1267-4254-842D-E6FBBA605260}">
      <dgm:prSet/>
      <dgm:spPr/>
      <dgm:t>
        <a:bodyPr/>
        <a:lstStyle/>
        <a:p>
          <a:endParaRPr lang="en-US"/>
        </a:p>
      </dgm:t>
    </dgm:pt>
    <dgm:pt modelId="{E0D663D5-5A16-4C2E-B9BB-B24D4F0D3846}" type="pres">
      <dgm:prSet presAssocID="{1E3B6F2C-A147-41BB-B986-7754E6F94A2F}" presName="linearFlow" presStyleCnt="0">
        <dgm:presLayoutVars>
          <dgm:dir/>
          <dgm:animLvl val="lvl"/>
          <dgm:resizeHandles val="exact"/>
        </dgm:presLayoutVars>
      </dgm:prSet>
      <dgm:spPr/>
    </dgm:pt>
    <dgm:pt modelId="{51A16C09-0000-424D-BFB0-C498103757E5}" type="pres">
      <dgm:prSet presAssocID="{60152475-7D23-4FD1-9A89-101F42041F30}" presName="composite" presStyleCnt="0"/>
      <dgm:spPr/>
    </dgm:pt>
    <dgm:pt modelId="{A9333C69-C2D4-4E4F-8C32-C24E37B88C9D}" type="pres">
      <dgm:prSet presAssocID="{60152475-7D23-4FD1-9A89-101F42041F30}" presName="parTx" presStyleLbl="node1" presStyleIdx="0" presStyleCnt="3">
        <dgm:presLayoutVars>
          <dgm:chMax val="0"/>
          <dgm:chPref val="0"/>
          <dgm:bulletEnabled val="1"/>
        </dgm:presLayoutVars>
      </dgm:prSet>
      <dgm:spPr/>
    </dgm:pt>
    <dgm:pt modelId="{443DD314-B507-4955-9883-79937F0F2C86}" type="pres">
      <dgm:prSet presAssocID="{60152475-7D23-4FD1-9A89-101F42041F30}" presName="parSh" presStyleLbl="node1" presStyleIdx="0" presStyleCnt="3"/>
      <dgm:spPr/>
    </dgm:pt>
    <dgm:pt modelId="{C3351B8B-90D7-4B31-A4E3-BC8F44C427B0}" type="pres">
      <dgm:prSet presAssocID="{60152475-7D23-4FD1-9A89-101F42041F30}" presName="desTx" presStyleLbl="fgAcc1" presStyleIdx="0" presStyleCnt="3" custScaleY="42960" custLinFactNeighborY="-23144">
        <dgm:presLayoutVars>
          <dgm:bulletEnabled val="1"/>
        </dgm:presLayoutVars>
      </dgm:prSet>
      <dgm:spPr/>
    </dgm:pt>
    <dgm:pt modelId="{EFFDB639-E5BF-4A88-AC32-71E982EA27C2}" type="pres">
      <dgm:prSet presAssocID="{9818FF73-E2E6-410B-9D3C-D5ED41616B30}" presName="sibTrans" presStyleLbl="sibTrans2D1" presStyleIdx="0" presStyleCnt="2"/>
      <dgm:spPr/>
    </dgm:pt>
    <dgm:pt modelId="{309D131F-78CB-48D2-81DA-424C5FF94863}" type="pres">
      <dgm:prSet presAssocID="{9818FF73-E2E6-410B-9D3C-D5ED41616B30}" presName="connTx" presStyleLbl="sibTrans2D1" presStyleIdx="0" presStyleCnt="2"/>
      <dgm:spPr/>
    </dgm:pt>
    <dgm:pt modelId="{193F1ECC-9BD9-42AC-B754-51B27811AA36}" type="pres">
      <dgm:prSet presAssocID="{99FDD9B9-B4F5-464D-9376-F256DE6C3D7D}" presName="composite" presStyleCnt="0"/>
      <dgm:spPr/>
    </dgm:pt>
    <dgm:pt modelId="{9DB0FCDF-7744-48B5-91AE-5C25C3C0AAC9}" type="pres">
      <dgm:prSet presAssocID="{99FDD9B9-B4F5-464D-9376-F256DE6C3D7D}" presName="parTx" presStyleLbl="node1" presStyleIdx="0" presStyleCnt="3">
        <dgm:presLayoutVars>
          <dgm:chMax val="0"/>
          <dgm:chPref val="0"/>
          <dgm:bulletEnabled val="1"/>
        </dgm:presLayoutVars>
      </dgm:prSet>
      <dgm:spPr/>
    </dgm:pt>
    <dgm:pt modelId="{27EA0BB3-1B93-45DB-9C0F-FFD0D09D019D}" type="pres">
      <dgm:prSet presAssocID="{99FDD9B9-B4F5-464D-9376-F256DE6C3D7D}" presName="parSh" presStyleLbl="node1" presStyleIdx="1" presStyleCnt="3"/>
      <dgm:spPr/>
    </dgm:pt>
    <dgm:pt modelId="{89027A11-93D8-4683-9B09-58CB243E69E1}" type="pres">
      <dgm:prSet presAssocID="{99FDD9B9-B4F5-464D-9376-F256DE6C3D7D}" presName="desTx" presStyleLbl="fgAcc1" presStyleIdx="1" presStyleCnt="3" custScaleY="42960" custLinFactNeighborY="-23144">
        <dgm:presLayoutVars>
          <dgm:bulletEnabled val="1"/>
        </dgm:presLayoutVars>
      </dgm:prSet>
      <dgm:spPr/>
    </dgm:pt>
    <dgm:pt modelId="{7B628C68-25BE-4881-9671-9FA5330A4E92}" type="pres">
      <dgm:prSet presAssocID="{ABB18548-26C1-459A-B119-7A3FAD90409C}" presName="sibTrans" presStyleLbl="sibTrans2D1" presStyleIdx="1" presStyleCnt="2"/>
      <dgm:spPr/>
    </dgm:pt>
    <dgm:pt modelId="{D16860E3-9F17-4F40-B34B-5DF1883F4FAD}" type="pres">
      <dgm:prSet presAssocID="{ABB18548-26C1-459A-B119-7A3FAD90409C}" presName="connTx" presStyleLbl="sibTrans2D1" presStyleIdx="1" presStyleCnt="2"/>
      <dgm:spPr/>
    </dgm:pt>
    <dgm:pt modelId="{7EFBA548-DED4-4544-90AA-A675A66C12F5}" type="pres">
      <dgm:prSet presAssocID="{9434ED0D-4D98-422E-97EE-9C342DA1518F}" presName="composite" presStyleCnt="0"/>
      <dgm:spPr/>
    </dgm:pt>
    <dgm:pt modelId="{EFDD9BE0-642C-4A5E-8A7F-69403926FBDA}" type="pres">
      <dgm:prSet presAssocID="{9434ED0D-4D98-422E-97EE-9C342DA1518F}" presName="parTx" presStyleLbl="node1" presStyleIdx="1" presStyleCnt="3">
        <dgm:presLayoutVars>
          <dgm:chMax val="0"/>
          <dgm:chPref val="0"/>
          <dgm:bulletEnabled val="1"/>
        </dgm:presLayoutVars>
      </dgm:prSet>
      <dgm:spPr/>
    </dgm:pt>
    <dgm:pt modelId="{57D7ED53-CCD8-4EC4-BBF6-1FF5C62FE488}" type="pres">
      <dgm:prSet presAssocID="{9434ED0D-4D98-422E-97EE-9C342DA1518F}" presName="parSh" presStyleLbl="node1" presStyleIdx="2" presStyleCnt="3" custLinFactNeighborX="24018"/>
      <dgm:spPr/>
    </dgm:pt>
    <dgm:pt modelId="{4FBA191B-47D9-400A-BD3F-5AA0228E8515}" type="pres">
      <dgm:prSet presAssocID="{9434ED0D-4D98-422E-97EE-9C342DA1518F}" presName="desTx" presStyleLbl="fgAcc1" presStyleIdx="2" presStyleCnt="3" custScaleY="42960" custLinFactNeighborY="-23144">
        <dgm:presLayoutVars>
          <dgm:bulletEnabled val="1"/>
        </dgm:presLayoutVars>
      </dgm:prSet>
      <dgm:spPr/>
    </dgm:pt>
  </dgm:ptLst>
  <dgm:cxnLst>
    <dgm:cxn modelId="{86B67705-CE20-4AEC-8B37-8ABA4B6B50D8}" type="presOf" srcId="{60152475-7D23-4FD1-9A89-101F42041F30}" destId="{443DD314-B507-4955-9883-79937F0F2C86}" srcOrd="1" destOrd="0" presId="urn:microsoft.com/office/officeart/2005/8/layout/process3"/>
    <dgm:cxn modelId="{7E629806-DD32-4908-8CC6-4648023A0CD4}" type="presOf" srcId="{99FDD9B9-B4F5-464D-9376-F256DE6C3D7D}" destId="{9DB0FCDF-7744-48B5-91AE-5C25C3C0AAC9}" srcOrd="0" destOrd="0" presId="urn:microsoft.com/office/officeart/2005/8/layout/process3"/>
    <dgm:cxn modelId="{7F4C3615-101E-458A-A75D-6F49E211BE6E}" type="presOf" srcId="{1E3B6F2C-A147-41BB-B986-7754E6F94A2F}" destId="{E0D663D5-5A16-4C2E-B9BB-B24D4F0D3846}" srcOrd="0" destOrd="0" presId="urn:microsoft.com/office/officeart/2005/8/layout/process3"/>
    <dgm:cxn modelId="{46521D24-7EF5-4215-98C9-27095C33A637}" type="presOf" srcId="{ABB18548-26C1-459A-B119-7A3FAD90409C}" destId="{D16860E3-9F17-4F40-B34B-5DF1883F4FAD}" srcOrd="1" destOrd="0" presId="urn:microsoft.com/office/officeart/2005/8/layout/process3"/>
    <dgm:cxn modelId="{8CBA9824-5228-4555-8992-A1A0C7E9D6E9}" type="presOf" srcId="{9434ED0D-4D98-422E-97EE-9C342DA1518F}" destId="{57D7ED53-CCD8-4EC4-BBF6-1FF5C62FE488}" srcOrd="1" destOrd="0" presId="urn:microsoft.com/office/officeart/2005/8/layout/process3"/>
    <dgm:cxn modelId="{2941CB27-8101-451A-AB90-BB83A216E40F}" type="presOf" srcId="{60152475-7D23-4FD1-9A89-101F42041F30}" destId="{A9333C69-C2D4-4E4F-8C32-C24E37B88C9D}" srcOrd="0" destOrd="0" presId="urn:microsoft.com/office/officeart/2005/8/layout/process3"/>
    <dgm:cxn modelId="{05EEDA29-BF8C-4505-BD49-487BAB71E8D4}" type="presOf" srcId="{9818FF73-E2E6-410B-9D3C-D5ED41616B30}" destId="{EFFDB639-E5BF-4A88-AC32-71E982EA27C2}" srcOrd="0" destOrd="0" presId="urn:microsoft.com/office/officeart/2005/8/layout/process3"/>
    <dgm:cxn modelId="{4251D22C-6F2E-4FD4-9D6B-EFF717FAD5AA}" type="presOf" srcId="{99FDD9B9-B4F5-464D-9376-F256DE6C3D7D}" destId="{27EA0BB3-1B93-45DB-9C0F-FFD0D09D019D}" srcOrd="1" destOrd="0" presId="urn:microsoft.com/office/officeart/2005/8/layout/process3"/>
    <dgm:cxn modelId="{6C04822D-4F6F-4E06-9554-A7D6D22D22A7}" srcId="{1E3B6F2C-A147-41BB-B986-7754E6F94A2F}" destId="{60152475-7D23-4FD1-9A89-101F42041F30}" srcOrd="0" destOrd="0" parTransId="{7E56050A-67B2-45E9-B973-3F943473EB4A}" sibTransId="{9818FF73-E2E6-410B-9D3C-D5ED41616B30}"/>
    <dgm:cxn modelId="{5F264D77-F719-42D3-BA98-72B96A523455}" srcId="{1E3B6F2C-A147-41BB-B986-7754E6F94A2F}" destId="{99FDD9B9-B4F5-464D-9376-F256DE6C3D7D}" srcOrd="1" destOrd="0" parTransId="{02B340F7-EFBA-4821-901D-08CA2127C09F}" sibTransId="{ABB18548-26C1-459A-B119-7A3FAD90409C}"/>
    <dgm:cxn modelId="{A3331B9D-1619-42C5-AF1A-FC4BEC75234E}" type="presOf" srcId="{ABB18548-26C1-459A-B119-7A3FAD90409C}" destId="{7B628C68-25BE-4881-9671-9FA5330A4E92}" srcOrd="0" destOrd="0" presId="urn:microsoft.com/office/officeart/2005/8/layout/process3"/>
    <dgm:cxn modelId="{3B762ABE-499D-4C4E-9294-52AE0BBCA0AA}" type="presOf" srcId="{9434ED0D-4D98-422E-97EE-9C342DA1518F}" destId="{EFDD9BE0-642C-4A5E-8A7F-69403926FBDA}" srcOrd="0" destOrd="0" presId="urn:microsoft.com/office/officeart/2005/8/layout/process3"/>
    <dgm:cxn modelId="{FFFDC3CE-1267-4254-842D-E6FBBA605260}" srcId="{1E3B6F2C-A147-41BB-B986-7754E6F94A2F}" destId="{9434ED0D-4D98-422E-97EE-9C342DA1518F}" srcOrd="2" destOrd="0" parTransId="{6DF176CB-1ACD-434C-83DA-B1B7790C6F2E}" sibTransId="{A9077696-84FB-4DF0-A6E6-579690C6547E}"/>
    <dgm:cxn modelId="{FCDEF2DB-A6BE-46E0-9C72-0D6FB9F849C2}" type="presOf" srcId="{9818FF73-E2E6-410B-9D3C-D5ED41616B30}" destId="{309D131F-78CB-48D2-81DA-424C5FF94863}" srcOrd="1" destOrd="0" presId="urn:microsoft.com/office/officeart/2005/8/layout/process3"/>
    <dgm:cxn modelId="{A4BB9D95-8DE8-4B21-BC13-76080F96740F}" type="presParOf" srcId="{E0D663D5-5A16-4C2E-B9BB-B24D4F0D3846}" destId="{51A16C09-0000-424D-BFB0-C498103757E5}" srcOrd="0" destOrd="0" presId="urn:microsoft.com/office/officeart/2005/8/layout/process3"/>
    <dgm:cxn modelId="{2C02D5A8-A9C1-402B-858F-3450B03DB3D8}" type="presParOf" srcId="{51A16C09-0000-424D-BFB0-C498103757E5}" destId="{A9333C69-C2D4-4E4F-8C32-C24E37B88C9D}" srcOrd="0" destOrd="0" presId="urn:microsoft.com/office/officeart/2005/8/layout/process3"/>
    <dgm:cxn modelId="{64E4F091-7EEC-41C6-B36F-0782B80756BD}" type="presParOf" srcId="{51A16C09-0000-424D-BFB0-C498103757E5}" destId="{443DD314-B507-4955-9883-79937F0F2C86}" srcOrd="1" destOrd="0" presId="urn:microsoft.com/office/officeart/2005/8/layout/process3"/>
    <dgm:cxn modelId="{56D5A74C-921B-49AC-8B82-B492AB7DBDD5}" type="presParOf" srcId="{51A16C09-0000-424D-BFB0-C498103757E5}" destId="{C3351B8B-90D7-4B31-A4E3-BC8F44C427B0}" srcOrd="2" destOrd="0" presId="urn:microsoft.com/office/officeart/2005/8/layout/process3"/>
    <dgm:cxn modelId="{20A04333-831D-4242-A3A6-38A8D4012836}" type="presParOf" srcId="{E0D663D5-5A16-4C2E-B9BB-B24D4F0D3846}" destId="{EFFDB639-E5BF-4A88-AC32-71E982EA27C2}" srcOrd="1" destOrd="0" presId="urn:microsoft.com/office/officeart/2005/8/layout/process3"/>
    <dgm:cxn modelId="{2471C10C-2CBA-4F6D-9E76-7BAA18035064}" type="presParOf" srcId="{EFFDB639-E5BF-4A88-AC32-71E982EA27C2}" destId="{309D131F-78CB-48D2-81DA-424C5FF94863}" srcOrd="0" destOrd="0" presId="urn:microsoft.com/office/officeart/2005/8/layout/process3"/>
    <dgm:cxn modelId="{8F26B1E0-DDCF-4743-BAA9-F0F2023CD9DE}" type="presParOf" srcId="{E0D663D5-5A16-4C2E-B9BB-B24D4F0D3846}" destId="{193F1ECC-9BD9-42AC-B754-51B27811AA36}" srcOrd="2" destOrd="0" presId="urn:microsoft.com/office/officeart/2005/8/layout/process3"/>
    <dgm:cxn modelId="{3660ED59-B08B-4B00-8FFC-D9715224F142}" type="presParOf" srcId="{193F1ECC-9BD9-42AC-B754-51B27811AA36}" destId="{9DB0FCDF-7744-48B5-91AE-5C25C3C0AAC9}" srcOrd="0" destOrd="0" presId="urn:microsoft.com/office/officeart/2005/8/layout/process3"/>
    <dgm:cxn modelId="{A5E938D1-59CB-44DA-A998-02B39B0DF23C}" type="presParOf" srcId="{193F1ECC-9BD9-42AC-B754-51B27811AA36}" destId="{27EA0BB3-1B93-45DB-9C0F-FFD0D09D019D}" srcOrd="1" destOrd="0" presId="urn:microsoft.com/office/officeart/2005/8/layout/process3"/>
    <dgm:cxn modelId="{44F44B4B-20E1-4DD6-B168-F923ACC53E05}" type="presParOf" srcId="{193F1ECC-9BD9-42AC-B754-51B27811AA36}" destId="{89027A11-93D8-4683-9B09-58CB243E69E1}" srcOrd="2" destOrd="0" presId="urn:microsoft.com/office/officeart/2005/8/layout/process3"/>
    <dgm:cxn modelId="{985C67CC-6942-423F-B590-536C3EE5AC22}" type="presParOf" srcId="{E0D663D5-5A16-4C2E-B9BB-B24D4F0D3846}" destId="{7B628C68-25BE-4881-9671-9FA5330A4E92}" srcOrd="3" destOrd="0" presId="urn:microsoft.com/office/officeart/2005/8/layout/process3"/>
    <dgm:cxn modelId="{19F4CECA-3CCE-4553-BA53-1AFF7DC126A2}" type="presParOf" srcId="{7B628C68-25BE-4881-9671-9FA5330A4E92}" destId="{D16860E3-9F17-4F40-B34B-5DF1883F4FAD}" srcOrd="0" destOrd="0" presId="urn:microsoft.com/office/officeart/2005/8/layout/process3"/>
    <dgm:cxn modelId="{0278C40F-B6BB-4568-A301-CF9DCB8DF86C}" type="presParOf" srcId="{E0D663D5-5A16-4C2E-B9BB-B24D4F0D3846}" destId="{7EFBA548-DED4-4544-90AA-A675A66C12F5}" srcOrd="4" destOrd="0" presId="urn:microsoft.com/office/officeart/2005/8/layout/process3"/>
    <dgm:cxn modelId="{E7EA58FC-A2A4-454B-9658-86F60CF31CDA}" type="presParOf" srcId="{7EFBA548-DED4-4544-90AA-A675A66C12F5}" destId="{EFDD9BE0-642C-4A5E-8A7F-69403926FBDA}" srcOrd="0" destOrd="0" presId="urn:microsoft.com/office/officeart/2005/8/layout/process3"/>
    <dgm:cxn modelId="{37BCA4BF-ECDB-407A-8D3B-94D3CC26BDA0}" type="presParOf" srcId="{7EFBA548-DED4-4544-90AA-A675A66C12F5}" destId="{57D7ED53-CCD8-4EC4-BBF6-1FF5C62FE488}" srcOrd="1" destOrd="0" presId="urn:microsoft.com/office/officeart/2005/8/layout/process3"/>
    <dgm:cxn modelId="{5E20EDA6-CC61-4FE9-AAC4-79733BF181E3}" type="presParOf" srcId="{7EFBA548-DED4-4544-90AA-A675A66C12F5}" destId="{4FBA191B-47D9-400A-BD3F-5AA0228E851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A69645-5FD2-4949-90D4-6C84785C72EB}" type="doc">
      <dgm:prSet loTypeId="urn:microsoft.com/office/officeart/2005/8/layout/chevron1" loCatId="process" qsTypeId="urn:microsoft.com/office/officeart/2005/8/quickstyle/simple1" qsCatId="simple" csTypeId="urn:microsoft.com/office/officeart/2005/8/colors/accent1_2" csCatId="accent1" phldr="1"/>
      <dgm:spPr/>
    </dgm:pt>
    <dgm:pt modelId="{706CA850-AC61-4250-B57B-02D87C474D1B}">
      <dgm:prSet phldrT="[Text]" custT="1"/>
      <dgm:spPr/>
      <dgm:t>
        <a:bodyPr/>
        <a:lstStyle/>
        <a:p>
          <a:r>
            <a:rPr lang="en-US" sz="1200" b="1" dirty="0"/>
            <a:t>I</a:t>
          </a:r>
          <a:r>
            <a:rPr lang="bs-Latn-BA" sz="1200" b="1" dirty="0"/>
            <a:t>zrada strateškog dokumenta</a:t>
          </a:r>
          <a:endParaRPr lang="en-US" sz="1200" b="1" dirty="0"/>
        </a:p>
      </dgm:t>
    </dgm:pt>
    <dgm:pt modelId="{972797BF-ED8F-4804-8EA0-9DF39585563F}" type="parTrans" cxnId="{F49B16AF-794E-4F8D-AEC1-BB721745B910}">
      <dgm:prSet/>
      <dgm:spPr/>
      <dgm:t>
        <a:bodyPr/>
        <a:lstStyle/>
        <a:p>
          <a:endParaRPr lang="en-US" sz="1200"/>
        </a:p>
      </dgm:t>
    </dgm:pt>
    <dgm:pt modelId="{E906FF2B-9A32-47C4-9A40-524BF2B86A30}" type="sibTrans" cxnId="{F49B16AF-794E-4F8D-AEC1-BB721745B910}">
      <dgm:prSet/>
      <dgm:spPr/>
      <dgm:t>
        <a:bodyPr/>
        <a:lstStyle/>
        <a:p>
          <a:endParaRPr lang="en-US" sz="1200"/>
        </a:p>
      </dgm:t>
    </dgm:pt>
    <dgm:pt modelId="{81529486-C037-4309-A852-4EF8F606FE4D}">
      <dgm:prSet phldrT="[Text]" custT="1"/>
      <dgm:spPr>
        <a:solidFill>
          <a:schemeClr val="accent2">
            <a:lumMod val="75000"/>
          </a:schemeClr>
        </a:solidFill>
      </dgm:spPr>
      <dgm:t>
        <a:bodyPr/>
        <a:lstStyle/>
        <a:p>
          <a:r>
            <a:rPr lang="bs-Latn-BA" sz="1400" b="1" dirty="0"/>
            <a:t>Provođenje ex-ante evaluacije i izrada izvještaja</a:t>
          </a:r>
          <a:endParaRPr lang="en-US" sz="1400" b="1" dirty="0"/>
        </a:p>
      </dgm:t>
    </dgm:pt>
    <dgm:pt modelId="{A7B3A33A-2B4B-49B4-A019-0A633DB04011}" type="parTrans" cxnId="{A991BB45-7CF0-42FE-A818-FA3386E192F1}">
      <dgm:prSet/>
      <dgm:spPr/>
      <dgm:t>
        <a:bodyPr/>
        <a:lstStyle/>
        <a:p>
          <a:endParaRPr lang="en-US" sz="1200"/>
        </a:p>
      </dgm:t>
    </dgm:pt>
    <dgm:pt modelId="{19CA2E0E-D8D4-4259-A6D7-72722BDD7B56}" type="sibTrans" cxnId="{A991BB45-7CF0-42FE-A818-FA3386E192F1}">
      <dgm:prSet/>
      <dgm:spPr/>
      <dgm:t>
        <a:bodyPr/>
        <a:lstStyle/>
        <a:p>
          <a:endParaRPr lang="en-US" sz="1200"/>
        </a:p>
      </dgm:t>
    </dgm:pt>
    <dgm:pt modelId="{C49EE3EA-508E-4591-BD40-6CE90DBBAB2F}">
      <dgm:prSet phldrT="[Text]" custT="1"/>
      <dgm:spPr>
        <a:solidFill>
          <a:schemeClr val="accent1">
            <a:lumMod val="60000"/>
            <a:lumOff val="40000"/>
          </a:schemeClr>
        </a:solidFill>
      </dgm:spPr>
      <dgm:t>
        <a:bodyPr/>
        <a:lstStyle/>
        <a:p>
          <a:r>
            <a:rPr lang="bs-Latn-BA" sz="1200" b="1" dirty="0">
              <a:solidFill>
                <a:schemeClr val="tx1"/>
              </a:solidFill>
            </a:rPr>
            <a:t>Uvrštavanje preporuka evaluacije u nacrt  strateškog dokumenta</a:t>
          </a:r>
          <a:endParaRPr lang="en-US" sz="1200" b="1" dirty="0">
            <a:solidFill>
              <a:schemeClr val="tx1"/>
            </a:solidFill>
          </a:endParaRPr>
        </a:p>
      </dgm:t>
    </dgm:pt>
    <dgm:pt modelId="{3F96234D-8882-43F6-96AD-6E1701FB5C91}" type="parTrans" cxnId="{C2858560-8278-4875-B817-017C90861966}">
      <dgm:prSet/>
      <dgm:spPr/>
      <dgm:t>
        <a:bodyPr/>
        <a:lstStyle/>
        <a:p>
          <a:endParaRPr lang="en-US" sz="1200"/>
        </a:p>
      </dgm:t>
    </dgm:pt>
    <dgm:pt modelId="{B5D79411-471F-44BD-BEBA-840C54AA7A4E}" type="sibTrans" cxnId="{C2858560-8278-4875-B817-017C90861966}">
      <dgm:prSet/>
      <dgm:spPr/>
      <dgm:t>
        <a:bodyPr/>
        <a:lstStyle/>
        <a:p>
          <a:endParaRPr lang="en-US" sz="1200"/>
        </a:p>
      </dgm:t>
    </dgm:pt>
    <dgm:pt modelId="{3E8D1841-0445-4F70-AA1F-2570D613ADAC}">
      <dgm:prSet phldrT="[Text]" custT="1"/>
      <dgm:spPr>
        <a:solidFill>
          <a:schemeClr val="accent1">
            <a:lumMod val="60000"/>
            <a:lumOff val="40000"/>
          </a:schemeClr>
        </a:solidFill>
      </dgm:spPr>
      <dgm:t>
        <a:bodyPr/>
        <a:lstStyle/>
        <a:p>
          <a:r>
            <a:rPr lang="bs-Latn-BA" sz="1200" b="1" dirty="0">
              <a:solidFill>
                <a:schemeClr val="tx1"/>
              </a:solidFill>
            </a:rPr>
            <a:t>Otvaranje procesa javnih konsultacija na nacrt strateškog dokumenta </a:t>
          </a:r>
          <a:endParaRPr lang="en-US" sz="1200" b="1" dirty="0">
            <a:solidFill>
              <a:schemeClr val="tx1"/>
            </a:solidFill>
          </a:endParaRPr>
        </a:p>
      </dgm:t>
    </dgm:pt>
    <dgm:pt modelId="{EFB69EB6-8FEE-41D8-A3A5-0BECB2B92249}" type="parTrans" cxnId="{D9037D47-6491-47E5-91F6-2DA21E0089CA}">
      <dgm:prSet/>
      <dgm:spPr/>
      <dgm:t>
        <a:bodyPr/>
        <a:lstStyle/>
        <a:p>
          <a:endParaRPr lang="en-US" sz="1200"/>
        </a:p>
      </dgm:t>
    </dgm:pt>
    <dgm:pt modelId="{7165027C-F146-4708-B809-127387E7C88C}" type="sibTrans" cxnId="{D9037D47-6491-47E5-91F6-2DA21E0089CA}">
      <dgm:prSet/>
      <dgm:spPr/>
      <dgm:t>
        <a:bodyPr/>
        <a:lstStyle/>
        <a:p>
          <a:endParaRPr lang="en-US" sz="1200"/>
        </a:p>
      </dgm:t>
    </dgm:pt>
    <dgm:pt modelId="{06B3C84C-33F9-41F1-8F65-FC6A21CA6111}" type="pres">
      <dgm:prSet presAssocID="{FAA69645-5FD2-4949-90D4-6C84785C72EB}" presName="Name0" presStyleCnt="0">
        <dgm:presLayoutVars>
          <dgm:dir/>
          <dgm:animLvl val="lvl"/>
          <dgm:resizeHandles val="exact"/>
        </dgm:presLayoutVars>
      </dgm:prSet>
      <dgm:spPr/>
    </dgm:pt>
    <dgm:pt modelId="{38B7FEBB-1701-4D7B-9E5E-6E9F8EDFEDB2}" type="pres">
      <dgm:prSet presAssocID="{706CA850-AC61-4250-B57B-02D87C474D1B}" presName="parTxOnly" presStyleLbl="node1" presStyleIdx="0" presStyleCnt="4" custScaleX="99316" custScaleY="124934" custLinFactNeighborY="2622">
        <dgm:presLayoutVars>
          <dgm:chMax val="0"/>
          <dgm:chPref val="0"/>
          <dgm:bulletEnabled val="1"/>
        </dgm:presLayoutVars>
      </dgm:prSet>
      <dgm:spPr/>
    </dgm:pt>
    <dgm:pt modelId="{CD7210DF-FB62-49B4-8F67-048A51DB158F}" type="pres">
      <dgm:prSet presAssocID="{E906FF2B-9A32-47C4-9A40-524BF2B86A30}" presName="parTxOnlySpace" presStyleCnt="0"/>
      <dgm:spPr/>
    </dgm:pt>
    <dgm:pt modelId="{0F181F95-CEDB-4428-948E-0392F2D15385}" type="pres">
      <dgm:prSet presAssocID="{81529486-C037-4309-A852-4EF8F606FE4D}" presName="parTxOnly" presStyleLbl="node1" presStyleIdx="1" presStyleCnt="4" custScaleY="124934" custLinFactNeighborY="2622">
        <dgm:presLayoutVars>
          <dgm:chMax val="0"/>
          <dgm:chPref val="0"/>
          <dgm:bulletEnabled val="1"/>
        </dgm:presLayoutVars>
      </dgm:prSet>
      <dgm:spPr/>
    </dgm:pt>
    <dgm:pt modelId="{8531B24B-5FC1-4DA6-9181-10C8EF48466A}" type="pres">
      <dgm:prSet presAssocID="{19CA2E0E-D8D4-4259-A6D7-72722BDD7B56}" presName="parTxOnlySpace" presStyleCnt="0"/>
      <dgm:spPr/>
    </dgm:pt>
    <dgm:pt modelId="{1D88AE30-F873-49FF-A598-E5CFE0F06BF1}" type="pres">
      <dgm:prSet presAssocID="{C49EE3EA-508E-4591-BD40-6CE90DBBAB2F}" presName="parTxOnly" presStyleLbl="node1" presStyleIdx="2" presStyleCnt="4" custScaleY="124934" custLinFactNeighborY="2622">
        <dgm:presLayoutVars>
          <dgm:chMax val="0"/>
          <dgm:chPref val="0"/>
          <dgm:bulletEnabled val="1"/>
        </dgm:presLayoutVars>
      </dgm:prSet>
      <dgm:spPr/>
    </dgm:pt>
    <dgm:pt modelId="{21F335D4-D53F-4757-B68A-5BAE5EAE11D9}" type="pres">
      <dgm:prSet presAssocID="{B5D79411-471F-44BD-BEBA-840C54AA7A4E}" presName="parTxOnlySpace" presStyleCnt="0"/>
      <dgm:spPr/>
    </dgm:pt>
    <dgm:pt modelId="{45A526D6-8C33-470B-8D39-6919FBF4556B}" type="pres">
      <dgm:prSet presAssocID="{3E8D1841-0445-4F70-AA1F-2570D613ADAC}" presName="parTxOnly" presStyleLbl="node1" presStyleIdx="3" presStyleCnt="4" custScaleY="124934" custLinFactNeighborX="1718" custLinFactNeighborY="4962">
        <dgm:presLayoutVars>
          <dgm:chMax val="0"/>
          <dgm:chPref val="0"/>
          <dgm:bulletEnabled val="1"/>
        </dgm:presLayoutVars>
      </dgm:prSet>
      <dgm:spPr/>
    </dgm:pt>
  </dgm:ptLst>
  <dgm:cxnLst>
    <dgm:cxn modelId="{AEE46206-8999-4B87-BC7E-FE2DF4AEF7B6}" type="presOf" srcId="{3E8D1841-0445-4F70-AA1F-2570D613ADAC}" destId="{45A526D6-8C33-470B-8D39-6919FBF4556B}" srcOrd="0" destOrd="0" presId="urn:microsoft.com/office/officeart/2005/8/layout/chevron1"/>
    <dgm:cxn modelId="{CC12F23B-36B8-43D7-93EE-A0ABC3EA041D}" type="presOf" srcId="{706CA850-AC61-4250-B57B-02D87C474D1B}" destId="{38B7FEBB-1701-4D7B-9E5E-6E9F8EDFEDB2}" srcOrd="0" destOrd="0" presId="urn:microsoft.com/office/officeart/2005/8/layout/chevron1"/>
    <dgm:cxn modelId="{C2858560-8278-4875-B817-017C90861966}" srcId="{FAA69645-5FD2-4949-90D4-6C84785C72EB}" destId="{C49EE3EA-508E-4591-BD40-6CE90DBBAB2F}" srcOrd="2" destOrd="0" parTransId="{3F96234D-8882-43F6-96AD-6E1701FB5C91}" sibTransId="{B5D79411-471F-44BD-BEBA-840C54AA7A4E}"/>
    <dgm:cxn modelId="{A991BB45-7CF0-42FE-A818-FA3386E192F1}" srcId="{FAA69645-5FD2-4949-90D4-6C84785C72EB}" destId="{81529486-C037-4309-A852-4EF8F606FE4D}" srcOrd="1" destOrd="0" parTransId="{A7B3A33A-2B4B-49B4-A019-0A633DB04011}" sibTransId="{19CA2E0E-D8D4-4259-A6D7-72722BDD7B56}"/>
    <dgm:cxn modelId="{D9037D47-6491-47E5-91F6-2DA21E0089CA}" srcId="{FAA69645-5FD2-4949-90D4-6C84785C72EB}" destId="{3E8D1841-0445-4F70-AA1F-2570D613ADAC}" srcOrd="3" destOrd="0" parTransId="{EFB69EB6-8FEE-41D8-A3A5-0BECB2B92249}" sibTransId="{7165027C-F146-4708-B809-127387E7C88C}"/>
    <dgm:cxn modelId="{5347B558-32A8-4BE1-8FB6-C31D8913006E}" type="presOf" srcId="{81529486-C037-4309-A852-4EF8F606FE4D}" destId="{0F181F95-CEDB-4428-948E-0392F2D15385}" srcOrd="0" destOrd="0" presId="urn:microsoft.com/office/officeart/2005/8/layout/chevron1"/>
    <dgm:cxn modelId="{9A086F8A-D497-4325-8409-D7823FA89EF6}" type="presOf" srcId="{C49EE3EA-508E-4591-BD40-6CE90DBBAB2F}" destId="{1D88AE30-F873-49FF-A598-E5CFE0F06BF1}" srcOrd="0" destOrd="0" presId="urn:microsoft.com/office/officeart/2005/8/layout/chevron1"/>
    <dgm:cxn modelId="{DEE6C999-269A-4B72-B84D-BCD9BFF34BC9}" type="presOf" srcId="{FAA69645-5FD2-4949-90D4-6C84785C72EB}" destId="{06B3C84C-33F9-41F1-8F65-FC6A21CA6111}" srcOrd="0" destOrd="0" presId="urn:microsoft.com/office/officeart/2005/8/layout/chevron1"/>
    <dgm:cxn modelId="{F49B16AF-794E-4F8D-AEC1-BB721745B910}" srcId="{FAA69645-5FD2-4949-90D4-6C84785C72EB}" destId="{706CA850-AC61-4250-B57B-02D87C474D1B}" srcOrd="0" destOrd="0" parTransId="{972797BF-ED8F-4804-8EA0-9DF39585563F}" sibTransId="{E906FF2B-9A32-47C4-9A40-524BF2B86A30}"/>
    <dgm:cxn modelId="{AC5DB47D-BA8B-426D-BA09-236971227524}" type="presParOf" srcId="{06B3C84C-33F9-41F1-8F65-FC6A21CA6111}" destId="{38B7FEBB-1701-4D7B-9E5E-6E9F8EDFEDB2}" srcOrd="0" destOrd="0" presId="urn:microsoft.com/office/officeart/2005/8/layout/chevron1"/>
    <dgm:cxn modelId="{549EC851-ED37-4314-8479-E0C6AE1C4075}" type="presParOf" srcId="{06B3C84C-33F9-41F1-8F65-FC6A21CA6111}" destId="{CD7210DF-FB62-49B4-8F67-048A51DB158F}" srcOrd="1" destOrd="0" presId="urn:microsoft.com/office/officeart/2005/8/layout/chevron1"/>
    <dgm:cxn modelId="{3E13D750-D127-4B5F-9FF9-F0CDF55FC06A}" type="presParOf" srcId="{06B3C84C-33F9-41F1-8F65-FC6A21CA6111}" destId="{0F181F95-CEDB-4428-948E-0392F2D15385}" srcOrd="2" destOrd="0" presId="urn:microsoft.com/office/officeart/2005/8/layout/chevron1"/>
    <dgm:cxn modelId="{EE853537-DEB0-408D-8471-9757CB45B71E}" type="presParOf" srcId="{06B3C84C-33F9-41F1-8F65-FC6A21CA6111}" destId="{8531B24B-5FC1-4DA6-9181-10C8EF48466A}" srcOrd="3" destOrd="0" presId="urn:microsoft.com/office/officeart/2005/8/layout/chevron1"/>
    <dgm:cxn modelId="{344084F6-85D1-4D08-BAD7-29F1348947C8}" type="presParOf" srcId="{06B3C84C-33F9-41F1-8F65-FC6A21CA6111}" destId="{1D88AE30-F873-49FF-A598-E5CFE0F06BF1}" srcOrd="4" destOrd="0" presId="urn:microsoft.com/office/officeart/2005/8/layout/chevron1"/>
    <dgm:cxn modelId="{69106F6F-5E3F-4C06-970C-F2D4C949DBEF}" type="presParOf" srcId="{06B3C84C-33F9-41F1-8F65-FC6A21CA6111}" destId="{21F335D4-D53F-4757-B68A-5BAE5EAE11D9}" srcOrd="5" destOrd="0" presId="urn:microsoft.com/office/officeart/2005/8/layout/chevron1"/>
    <dgm:cxn modelId="{E8421E30-6CA6-4EDC-90E2-862265DB99DF}" type="presParOf" srcId="{06B3C84C-33F9-41F1-8F65-FC6A21CA6111}" destId="{45A526D6-8C33-470B-8D39-6919FBF4556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A69645-5FD2-4949-90D4-6C84785C72EB}" type="doc">
      <dgm:prSet loTypeId="urn:microsoft.com/office/officeart/2005/8/layout/chevron1" loCatId="process" qsTypeId="urn:microsoft.com/office/officeart/2005/8/quickstyle/simple1" qsCatId="simple" csTypeId="urn:microsoft.com/office/officeart/2005/8/colors/accent1_2" csCatId="accent1" phldr="1"/>
      <dgm:spPr/>
    </dgm:pt>
    <dgm:pt modelId="{706CA850-AC61-4250-B57B-02D87C474D1B}">
      <dgm:prSet phldrT="[Text]" custT="1"/>
      <dgm:spPr/>
      <dgm:t>
        <a:bodyPr/>
        <a:lstStyle/>
        <a:p>
          <a:r>
            <a:rPr lang="bs-Latn-BA" sz="1200" b="1" noProof="0" dirty="0"/>
            <a:t>Implementacija strateškog dokumenta</a:t>
          </a:r>
        </a:p>
      </dgm:t>
    </dgm:pt>
    <dgm:pt modelId="{972797BF-ED8F-4804-8EA0-9DF39585563F}" type="parTrans" cxnId="{F49B16AF-794E-4F8D-AEC1-BB721745B910}">
      <dgm:prSet/>
      <dgm:spPr/>
      <dgm:t>
        <a:bodyPr/>
        <a:lstStyle/>
        <a:p>
          <a:endParaRPr lang="en-US" sz="1200"/>
        </a:p>
      </dgm:t>
    </dgm:pt>
    <dgm:pt modelId="{E906FF2B-9A32-47C4-9A40-524BF2B86A30}" type="sibTrans" cxnId="{F49B16AF-794E-4F8D-AEC1-BB721745B910}">
      <dgm:prSet/>
      <dgm:spPr/>
      <dgm:t>
        <a:bodyPr/>
        <a:lstStyle/>
        <a:p>
          <a:endParaRPr lang="en-US" sz="1200"/>
        </a:p>
      </dgm:t>
    </dgm:pt>
    <dgm:pt modelId="{81529486-C037-4309-A852-4EF8F606FE4D}">
      <dgm:prSet phldrT="[Text]" custT="1"/>
      <dgm:spPr>
        <a:solidFill>
          <a:schemeClr val="accent2">
            <a:lumMod val="75000"/>
          </a:schemeClr>
        </a:solidFill>
      </dgm:spPr>
      <dgm:t>
        <a:bodyPr/>
        <a:lstStyle/>
        <a:p>
          <a:r>
            <a:rPr lang="bs-Latn-BA" sz="1400" b="1" noProof="0" dirty="0"/>
            <a:t>Provođenje evaluacije  u toku i izrada izvještaja</a:t>
          </a:r>
        </a:p>
      </dgm:t>
    </dgm:pt>
    <dgm:pt modelId="{A7B3A33A-2B4B-49B4-A019-0A633DB04011}" type="parTrans" cxnId="{A991BB45-7CF0-42FE-A818-FA3386E192F1}">
      <dgm:prSet/>
      <dgm:spPr/>
      <dgm:t>
        <a:bodyPr/>
        <a:lstStyle/>
        <a:p>
          <a:endParaRPr lang="en-US" sz="1200"/>
        </a:p>
      </dgm:t>
    </dgm:pt>
    <dgm:pt modelId="{19CA2E0E-D8D4-4259-A6D7-72722BDD7B56}" type="sibTrans" cxnId="{A991BB45-7CF0-42FE-A818-FA3386E192F1}">
      <dgm:prSet/>
      <dgm:spPr/>
      <dgm:t>
        <a:bodyPr/>
        <a:lstStyle/>
        <a:p>
          <a:endParaRPr lang="en-US" sz="1200"/>
        </a:p>
      </dgm:t>
    </dgm:pt>
    <dgm:pt modelId="{C49EE3EA-508E-4591-BD40-6CE90DBBAB2F}">
      <dgm:prSet phldrT="[Text]" custT="1"/>
      <dgm:spPr>
        <a:solidFill>
          <a:schemeClr val="accent1">
            <a:lumMod val="60000"/>
            <a:lumOff val="40000"/>
          </a:schemeClr>
        </a:solidFill>
        <a:ln>
          <a:prstDash val="sysDash"/>
        </a:ln>
      </dgm:spPr>
      <dgm:t>
        <a:bodyPr/>
        <a:lstStyle/>
        <a:p>
          <a:r>
            <a:rPr lang="bs-Latn-BA" sz="1200" b="1" noProof="0" dirty="0">
              <a:solidFill>
                <a:schemeClr val="tx1"/>
              </a:solidFill>
            </a:rPr>
            <a:t>Korektivne aktivnosti u toku implementacije strateškog dokumenta</a:t>
          </a:r>
        </a:p>
      </dgm:t>
    </dgm:pt>
    <dgm:pt modelId="{3F96234D-8882-43F6-96AD-6E1701FB5C91}" type="parTrans" cxnId="{C2858560-8278-4875-B817-017C90861966}">
      <dgm:prSet/>
      <dgm:spPr/>
      <dgm:t>
        <a:bodyPr/>
        <a:lstStyle/>
        <a:p>
          <a:endParaRPr lang="en-US" sz="1200"/>
        </a:p>
      </dgm:t>
    </dgm:pt>
    <dgm:pt modelId="{B5D79411-471F-44BD-BEBA-840C54AA7A4E}" type="sibTrans" cxnId="{C2858560-8278-4875-B817-017C90861966}">
      <dgm:prSet/>
      <dgm:spPr/>
      <dgm:t>
        <a:bodyPr/>
        <a:lstStyle/>
        <a:p>
          <a:endParaRPr lang="en-US" sz="1200"/>
        </a:p>
      </dgm:t>
    </dgm:pt>
    <dgm:pt modelId="{3E8D1841-0445-4F70-AA1F-2570D613ADAC}">
      <dgm:prSet phldrT="[Text]" custT="1"/>
      <dgm:spPr>
        <a:solidFill>
          <a:schemeClr val="accent1">
            <a:lumMod val="60000"/>
            <a:lumOff val="40000"/>
          </a:schemeClr>
        </a:solidFill>
      </dgm:spPr>
      <dgm:t>
        <a:bodyPr/>
        <a:lstStyle/>
        <a:p>
          <a:pPr>
            <a:spcBef>
              <a:spcPts val="100"/>
            </a:spcBef>
          </a:pPr>
          <a:r>
            <a:rPr lang="bs-Latn-BA" sz="1200" b="1" noProof="0" dirty="0">
              <a:solidFill>
                <a:schemeClr val="tx1"/>
              </a:solidFill>
            </a:rPr>
            <a:t>Uvrštavanje preporuka u  novi ili revidirani strateški dokument </a:t>
          </a:r>
        </a:p>
      </dgm:t>
    </dgm:pt>
    <dgm:pt modelId="{EFB69EB6-8FEE-41D8-A3A5-0BECB2B92249}" type="parTrans" cxnId="{D9037D47-6491-47E5-91F6-2DA21E0089CA}">
      <dgm:prSet/>
      <dgm:spPr/>
      <dgm:t>
        <a:bodyPr/>
        <a:lstStyle/>
        <a:p>
          <a:endParaRPr lang="en-US" sz="1200"/>
        </a:p>
      </dgm:t>
    </dgm:pt>
    <dgm:pt modelId="{7165027C-F146-4708-B809-127387E7C88C}" type="sibTrans" cxnId="{D9037D47-6491-47E5-91F6-2DA21E0089CA}">
      <dgm:prSet/>
      <dgm:spPr/>
      <dgm:t>
        <a:bodyPr/>
        <a:lstStyle/>
        <a:p>
          <a:endParaRPr lang="en-US" sz="1200"/>
        </a:p>
      </dgm:t>
    </dgm:pt>
    <dgm:pt modelId="{06B3C84C-33F9-41F1-8F65-FC6A21CA6111}" type="pres">
      <dgm:prSet presAssocID="{FAA69645-5FD2-4949-90D4-6C84785C72EB}" presName="Name0" presStyleCnt="0">
        <dgm:presLayoutVars>
          <dgm:dir/>
          <dgm:animLvl val="lvl"/>
          <dgm:resizeHandles val="exact"/>
        </dgm:presLayoutVars>
      </dgm:prSet>
      <dgm:spPr/>
    </dgm:pt>
    <dgm:pt modelId="{38B7FEBB-1701-4D7B-9E5E-6E9F8EDFEDB2}" type="pres">
      <dgm:prSet presAssocID="{706CA850-AC61-4250-B57B-02D87C474D1B}" presName="parTxOnly" presStyleLbl="node1" presStyleIdx="0" presStyleCnt="4" custScaleX="99316" custScaleY="125156" custLinFactNeighborY="2622">
        <dgm:presLayoutVars>
          <dgm:chMax val="0"/>
          <dgm:chPref val="0"/>
          <dgm:bulletEnabled val="1"/>
        </dgm:presLayoutVars>
      </dgm:prSet>
      <dgm:spPr/>
    </dgm:pt>
    <dgm:pt modelId="{CD7210DF-FB62-49B4-8F67-048A51DB158F}" type="pres">
      <dgm:prSet presAssocID="{E906FF2B-9A32-47C4-9A40-524BF2B86A30}" presName="parTxOnlySpace" presStyleCnt="0"/>
      <dgm:spPr/>
    </dgm:pt>
    <dgm:pt modelId="{0F181F95-CEDB-4428-948E-0392F2D15385}" type="pres">
      <dgm:prSet presAssocID="{81529486-C037-4309-A852-4EF8F606FE4D}" presName="parTxOnly" presStyleLbl="node1" presStyleIdx="1" presStyleCnt="4" custScaleY="125156" custLinFactNeighborY="2622">
        <dgm:presLayoutVars>
          <dgm:chMax val="0"/>
          <dgm:chPref val="0"/>
          <dgm:bulletEnabled val="1"/>
        </dgm:presLayoutVars>
      </dgm:prSet>
      <dgm:spPr/>
    </dgm:pt>
    <dgm:pt modelId="{8531B24B-5FC1-4DA6-9181-10C8EF48466A}" type="pres">
      <dgm:prSet presAssocID="{19CA2E0E-D8D4-4259-A6D7-72722BDD7B56}" presName="parTxOnlySpace" presStyleCnt="0"/>
      <dgm:spPr/>
    </dgm:pt>
    <dgm:pt modelId="{1D88AE30-F873-49FF-A598-E5CFE0F06BF1}" type="pres">
      <dgm:prSet presAssocID="{C49EE3EA-508E-4591-BD40-6CE90DBBAB2F}" presName="parTxOnly" presStyleLbl="node1" presStyleIdx="2" presStyleCnt="4" custScaleY="125156" custLinFactNeighborY="2622">
        <dgm:presLayoutVars>
          <dgm:chMax val="0"/>
          <dgm:chPref val="0"/>
          <dgm:bulletEnabled val="1"/>
        </dgm:presLayoutVars>
      </dgm:prSet>
      <dgm:spPr/>
    </dgm:pt>
    <dgm:pt modelId="{21F335D4-D53F-4757-B68A-5BAE5EAE11D9}" type="pres">
      <dgm:prSet presAssocID="{B5D79411-471F-44BD-BEBA-840C54AA7A4E}" presName="parTxOnlySpace" presStyleCnt="0"/>
      <dgm:spPr/>
    </dgm:pt>
    <dgm:pt modelId="{45A526D6-8C33-470B-8D39-6919FBF4556B}" type="pres">
      <dgm:prSet presAssocID="{3E8D1841-0445-4F70-AA1F-2570D613ADAC}" presName="parTxOnly" presStyleLbl="node1" presStyleIdx="3" presStyleCnt="4" custScaleY="125156" custLinFactNeighborX="1718" custLinFactNeighborY="4962">
        <dgm:presLayoutVars>
          <dgm:chMax val="0"/>
          <dgm:chPref val="0"/>
          <dgm:bulletEnabled val="1"/>
        </dgm:presLayoutVars>
      </dgm:prSet>
      <dgm:spPr/>
    </dgm:pt>
  </dgm:ptLst>
  <dgm:cxnLst>
    <dgm:cxn modelId="{AEE46206-8999-4B87-BC7E-FE2DF4AEF7B6}" type="presOf" srcId="{3E8D1841-0445-4F70-AA1F-2570D613ADAC}" destId="{45A526D6-8C33-470B-8D39-6919FBF4556B}" srcOrd="0" destOrd="0" presId="urn:microsoft.com/office/officeart/2005/8/layout/chevron1"/>
    <dgm:cxn modelId="{CC12F23B-36B8-43D7-93EE-A0ABC3EA041D}" type="presOf" srcId="{706CA850-AC61-4250-B57B-02D87C474D1B}" destId="{38B7FEBB-1701-4D7B-9E5E-6E9F8EDFEDB2}" srcOrd="0" destOrd="0" presId="urn:microsoft.com/office/officeart/2005/8/layout/chevron1"/>
    <dgm:cxn modelId="{C2858560-8278-4875-B817-017C90861966}" srcId="{FAA69645-5FD2-4949-90D4-6C84785C72EB}" destId="{C49EE3EA-508E-4591-BD40-6CE90DBBAB2F}" srcOrd="2" destOrd="0" parTransId="{3F96234D-8882-43F6-96AD-6E1701FB5C91}" sibTransId="{B5D79411-471F-44BD-BEBA-840C54AA7A4E}"/>
    <dgm:cxn modelId="{A991BB45-7CF0-42FE-A818-FA3386E192F1}" srcId="{FAA69645-5FD2-4949-90D4-6C84785C72EB}" destId="{81529486-C037-4309-A852-4EF8F606FE4D}" srcOrd="1" destOrd="0" parTransId="{A7B3A33A-2B4B-49B4-A019-0A633DB04011}" sibTransId="{19CA2E0E-D8D4-4259-A6D7-72722BDD7B56}"/>
    <dgm:cxn modelId="{D9037D47-6491-47E5-91F6-2DA21E0089CA}" srcId="{FAA69645-5FD2-4949-90D4-6C84785C72EB}" destId="{3E8D1841-0445-4F70-AA1F-2570D613ADAC}" srcOrd="3" destOrd="0" parTransId="{EFB69EB6-8FEE-41D8-A3A5-0BECB2B92249}" sibTransId="{7165027C-F146-4708-B809-127387E7C88C}"/>
    <dgm:cxn modelId="{5347B558-32A8-4BE1-8FB6-C31D8913006E}" type="presOf" srcId="{81529486-C037-4309-A852-4EF8F606FE4D}" destId="{0F181F95-CEDB-4428-948E-0392F2D15385}" srcOrd="0" destOrd="0" presId="urn:microsoft.com/office/officeart/2005/8/layout/chevron1"/>
    <dgm:cxn modelId="{9A086F8A-D497-4325-8409-D7823FA89EF6}" type="presOf" srcId="{C49EE3EA-508E-4591-BD40-6CE90DBBAB2F}" destId="{1D88AE30-F873-49FF-A598-E5CFE0F06BF1}" srcOrd="0" destOrd="0" presId="urn:microsoft.com/office/officeart/2005/8/layout/chevron1"/>
    <dgm:cxn modelId="{DEE6C999-269A-4B72-B84D-BCD9BFF34BC9}" type="presOf" srcId="{FAA69645-5FD2-4949-90D4-6C84785C72EB}" destId="{06B3C84C-33F9-41F1-8F65-FC6A21CA6111}" srcOrd="0" destOrd="0" presId="urn:microsoft.com/office/officeart/2005/8/layout/chevron1"/>
    <dgm:cxn modelId="{F49B16AF-794E-4F8D-AEC1-BB721745B910}" srcId="{FAA69645-5FD2-4949-90D4-6C84785C72EB}" destId="{706CA850-AC61-4250-B57B-02D87C474D1B}" srcOrd="0" destOrd="0" parTransId="{972797BF-ED8F-4804-8EA0-9DF39585563F}" sibTransId="{E906FF2B-9A32-47C4-9A40-524BF2B86A30}"/>
    <dgm:cxn modelId="{AC5DB47D-BA8B-426D-BA09-236971227524}" type="presParOf" srcId="{06B3C84C-33F9-41F1-8F65-FC6A21CA6111}" destId="{38B7FEBB-1701-4D7B-9E5E-6E9F8EDFEDB2}" srcOrd="0" destOrd="0" presId="urn:microsoft.com/office/officeart/2005/8/layout/chevron1"/>
    <dgm:cxn modelId="{549EC851-ED37-4314-8479-E0C6AE1C4075}" type="presParOf" srcId="{06B3C84C-33F9-41F1-8F65-FC6A21CA6111}" destId="{CD7210DF-FB62-49B4-8F67-048A51DB158F}" srcOrd="1" destOrd="0" presId="urn:microsoft.com/office/officeart/2005/8/layout/chevron1"/>
    <dgm:cxn modelId="{3E13D750-D127-4B5F-9FF9-F0CDF55FC06A}" type="presParOf" srcId="{06B3C84C-33F9-41F1-8F65-FC6A21CA6111}" destId="{0F181F95-CEDB-4428-948E-0392F2D15385}" srcOrd="2" destOrd="0" presId="urn:microsoft.com/office/officeart/2005/8/layout/chevron1"/>
    <dgm:cxn modelId="{EE853537-DEB0-408D-8471-9757CB45B71E}" type="presParOf" srcId="{06B3C84C-33F9-41F1-8F65-FC6A21CA6111}" destId="{8531B24B-5FC1-4DA6-9181-10C8EF48466A}" srcOrd="3" destOrd="0" presId="urn:microsoft.com/office/officeart/2005/8/layout/chevron1"/>
    <dgm:cxn modelId="{344084F6-85D1-4D08-BAD7-29F1348947C8}" type="presParOf" srcId="{06B3C84C-33F9-41F1-8F65-FC6A21CA6111}" destId="{1D88AE30-F873-49FF-A598-E5CFE0F06BF1}" srcOrd="4" destOrd="0" presId="urn:microsoft.com/office/officeart/2005/8/layout/chevron1"/>
    <dgm:cxn modelId="{69106F6F-5E3F-4C06-970C-F2D4C949DBEF}" type="presParOf" srcId="{06B3C84C-33F9-41F1-8F65-FC6A21CA6111}" destId="{21F335D4-D53F-4757-B68A-5BAE5EAE11D9}" srcOrd="5" destOrd="0" presId="urn:microsoft.com/office/officeart/2005/8/layout/chevron1"/>
    <dgm:cxn modelId="{E8421E30-6CA6-4EDC-90E2-862265DB99DF}" type="presParOf" srcId="{06B3C84C-33F9-41F1-8F65-FC6A21CA6111}" destId="{45A526D6-8C33-470B-8D39-6919FBF4556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5999E-B42D-4AE9-91B2-55242032AC5F}">
      <dsp:nvSpPr>
        <dsp:cNvPr id="0" name=""/>
        <dsp:cNvSpPr/>
      </dsp:nvSpPr>
      <dsp:spPr>
        <a:xfrm>
          <a:off x="2279638" y="0"/>
          <a:ext cx="2165363" cy="21653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638985-21FD-4318-A7A1-D56723A1E250}">
      <dsp:nvSpPr>
        <dsp:cNvPr id="0" name=""/>
        <dsp:cNvSpPr/>
      </dsp:nvSpPr>
      <dsp:spPr>
        <a:xfrm>
          <a:off x="1126729" y="140748"/>
          <a:ext cx="2103121" cy="8661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r-Latn-RS" sz="1600" b="1" kern="1200" dirty="0">
              <a:latin typeface="Cambria" panose="02040503050406030204" pitchFamily="18" charset="0"/>
              <a:ea typeface="Cambria" panose="02040503050406030204" pitchFamily="18" charset="0"/>
            </a:rPr>
            <a:t>Institucije, akteri</a:t>
          </a:r>
          <a:endParaRPr lang="en-US" sz="1600" b="1" kern="1200" dirty="0">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15000"/>
            </a:spcAft>
            <a:buChar char="•"/>
          </a:pPr>
          <a:endParaRPr lang="en-US" sz="1600" b="0" kern="1200" dirty="0">
            <a:latin typeface="Cambria" panose="02040503050406030204" pitchFamily="18" charset="0"/>
            <a:ea typeface="Cambria" panose="02040503050406030204" pitchFamily="18" charset="0"/>
          </a:endParaRPr>
        </a:p>
      </dsp:txBody>
      <dsp:txXfrm>
        <a:off x="1169011" y="183030"/>
        <a:ext cx="2018557" cy="781581"/>
      </dsp:txXfrm>
    </dsp:sp>
    <dsp:sp modelId="{B68AF441-1C61-4FB0-A550-B3BE7FC97F57}">
      <dsp:nvSpPr>
        <dsp:cNvPr id="0" name=""/>
        <dsp:cNvSpPr/>
      </dsp:nvSpPr>
      <dsp:spPr>
        <a:xfrm>
          <a:off x="3478166" y="140748"/>
          <a:ext cx="2103121" cy="8661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r-Latn-RS" sz="1600" b="1" kern="1200" dirty="0">
              <a:latin typeface="Cambria" panose="02040503050406030204" pitchFamily="18" charset="0"/>
              <a:ea typeface="Cambria" panose="02040503050406030204" pitchFamily="18" charset="0"/>
            </a:rPr>
            <a:t>Normativni okvir</a:t>
          </a:r>
          <a:endParaRPr lang="en-US" sz="1600" b="1" kern="1200" dirty="0">
            <a:latin typeface="Cambria" panose="02040503050406030204" pitchFamily="18" charset="0"/>
            <a:ea typeface="Cambria" panose="02040503050406030204" pitchFamily="18" charset="0"/>
          </a:endParaRPr>
        </a:p>
        <a:p>
          <a:pPr marL="0" lvl="1" indent="0" algn="r" defTabSz="711200">
            <a:lnSpc>
              <a:spcPct val="90000"/>
            </a:lnSpc>
            <a:spcBef>
              <a:spcPct val="0"/>
            </a:spcBef>
            <a:spcAft>
              <a:spcPct val="15000"/>
            </a:spcAft>
            <a:buChar char="•"/>
          </a:pPr>
          <a:endParaRPr lang="en-US" sz="1600" kern="1200" dirty="0">
            <a:latin typeface="Cambria" panose="02040503050406030204" pitchFamily="18" charset="0"/>
            <a:ea typeface="Cambria" panose="02040503050406030204" pitchFamily="18" charset="0"/>
          </a:endParaRPr>
        </a:p>
      </dsp:txBody>
      <dsp:txXfrm>
        <a:off x="3520448" y="183030"/>
        <a:ext cx="2018557" cy="781581"/>
      </dsp:txXfrm>
    </dsp:sp>
    <dsp:sp modelId="{AAC08ED5-F364-476F-B041-67726F3B6199}">
      <dsp:nvSpPr>
        <dsp:cNvPr id="0" name=""/>
        <dsp:cNvSpPr/>
      </dsp:nvSpPr>
      <dsp:spPr>
        <a:xfrm>
          <a:off x="1126729" y="1158469"/>
          <a:ext cx="2103121" cy="8661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s-Latn-BA" sz="1600" b="1" kern="1200" noProof="0" dirty="0">
              <a:latin typeface="Cambria" panose="02040503050406030204" pitchFamily="18" charset="0"/>
              <a:ea typeface="Cambria" panose="02040503050406030204" pitchFamily="18" charset="0"/>
            </a:rPr>
            <a:t>Vrste strateških i implementacionih dokumenata </a:t>
          </a:r>
        </a:p>
        <a:p>
          <a:pPr marL="171450" lvl="1" indent="-171450" algn="r" defTabSz="711200">
            <a:lnSpc>
              <a:spcPct val="90000"/>
            </a:lnSpc>
            <a:spcBef>
              <a:spcPct val="0"/>
            </a:spcBef>
            <a:spcAft>
              <a:spcPct val="15000"/>
            </a:spcAft>
            <a:buChar char="•"/>
          </a:pPr>
          <a:endParaRPr lang="en-US" sz="1600" b="1" kern="1200" dirty="0">
            <a:latin typeface="Cambria" panose="02040503050406030204" pitchFamily="18" charset="0"/>
            <a:ea typeface="Cambria" panose="02040503050406030204" pitchFamily="18" charset="0"/>
          </a:endParaRPr>
        </a:p>
      </dsp:txBody>
      <dsp:txXfrm>
        <a:off x="1169011" y="1200751"/>
        <a:ext cx="2018557" cy="781581"/>
      </dsp:txXfrm>
    </dsp:sp>
    <dsp:sp modelId="{B357E917-8E1D-4C80-BA4D-803CD8CD4C4E}">
      <dsp:nvSpPr>
        <dsp:cNvPr id="0" name=""/>
        <dsp:cNvSpPr/>
      </dsp:nvSpPr>
      <dsp:spPr>
        <a:xfrm>
          <a:off x="3478166" y="1158469"/>
          <a:ext cx="2103121" cy="8661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r-Latn-RS" sz="1600" b="1" kern="1200" dirty="0">
              <a:latin typeface="Cambria" panose="02040503050406030204" pitchFamily="18" charset="0"/>
              <a:ea typeface="Cambria" panose="02040503050406030204" pitchFamily="18" charset="0"/>
            </a:rPr>
            <a:t>Ključni principi</a:t>
          </a:r>
          <a:endParaRPr lang="en-US" sz="1600" b="1" kern="1200" dirty="0">
            <a:latin typeface="Cambria" panose="02040503050406030204" pitchFamily="18" charset="0"/>
            <a:ea typeface="Cambria" panose="02040503050406030204" pitchFamily="18" charset="0"/>
          </a:endParaRPr>
        </a:p>
        <a:p>
          <a:pPr marL="171450" lvl="1" indent="-171450" algn="l" defTabSz="1343025">
            <a:lnSpc>
              <a:spcPct val="90000"/>
            </a:lnSpc>
            <a:spcBef>
              <a:spcPct val="0"/>
            </a:spcBef>
            <a:spcAft>
              <a:spcPct val="15000"/>
            </a:spcAft>
            <a:buChar char="•"/>
          </a:pPr>
          <a:endParaRPr lang="en-US" sz="1600" kern="1200" dirty="0">
            <a:latin typeface="Cambria" panose="02040503050406030204" pitchFamily="18" charset="0"/>
            <a:ea typeface="Cambria" panose="02040503050406030204" pitchFamily="18" charset="0"/>
          </a:endParaRPr>
        </a:p>
      </dsp:txBody>
      <dsp:txXfrm>
        <a:off x="3520448" y="1200751"/>
        <a:ext cx="2018557" cy="781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FBF8A-B38C-4A5C-80BA-040383095E99}">
      <dsp:nvSpPr>
        <dsp:cNvPr id="0" name=""/>
        <dsp:cNvSpPr/>
      </dsp:nvSpPr>
      <dsp:spPr>
        <a:xfrm>
          <a:off x="0" y="80357"/>
          <a:ext cx="1555117" cy="15551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bs-Latn-BA" sz="1500" kern="1200" dirty="0">
              <a:effectLst/>
            </a:rPr>
            <a:t>institucionalni okvir evaluacije strateških dokumenata;</a:t>
          </a:r>
          <a:endParaRPr lang="bs-Latn-BA" sz="1500" kern="1200" dirty="0"/>
        </a:p>
      </dsp:txBody>
      <dsp:txXfrm>
        <a:off x="227742" y="308099"/>
        <a:ext cx="1099633" cy="1099633"/>
      </dsp:txXfrm>
    </dsp:sp>
    <dsp:sp modelId="{111C9A13-314E-4989-8CFD-EF1A36E56047}">
      <dsp:nvSpPr>
        <dsp:cNvPr id="0" name=""/>
        <dsp:cNvSpPr/>
      </dsp:nvSpPr>
      <dsp:spPr>
        <a:xfrm>
          <a:off x="1555117" y="80357"/>
          <a:ext cx="1555117" cy="155511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bs-Latn-BA" sz="1500" kern="1200" dirty="0">
              <a:effectLst/>
            </a:rPr>
            <a:t> principi i ciljevi evaluacije strateških dokumenata;</a:t>
          </a:r>
          <a:endParaRPr lang="bs-Latn-BA" sz="1500" kern="1200" dirty="0"/>
        </a:p>
      </dsp:txBody>
      <dsp:txXfrm>
        <a:off x="1782859" y="308099"/>
        <a:ext cx="1099633" cy="1099633"/>
      </dsp:txXfrm>
    </dsp:sp>
    <dsp:sp modelId="{55F37ECB-081D-4A6D-AF5C-7FEE4947DCB8}">
      <dsp:nvSpPr>
        <dsp:cNvPr id="0" name=""/>
        <dsp:cNvSpPr/>
      </dsp:nvSpPr>
      <dsp:spPr>
        <a:xfrm>
          <a:off x="3110234" y="80357"/>
          <a:ext cx="1555117" cy="155511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bs-Latn-BA" sz="1500" kern="1200">
              <a:effectLst/>
            </a:rPr>
            <a:t>vrste evaluacije strateških dokumenata;</a:t>
          </a:r>
          <a:endParaRPr lang="bs-Latn-BA" sz="1500" kern="1200" dirty="0"/>
        </a:p>
      </dsp:txBody>
      <dsp:txXfrm>
        <a:off x="3337976" y="308099"/>
        <a:ext cx="1099633" cy="1099633"/>
      </dsp:txXfrm>
    </dsp:sp>
    <dsp:sp modelId="{4DDA04FB-6DB9-4CE6-93D6-6B700D7E59E9}">
      <dsp:nvSpPr>
        <dsp:cNvPr id="0" name=""/>
        <dsp:cNvSpPr/>
      </dsp:nvSpPr>
      <dsp:spPr>
        <a:xfrm>
          <a:off x="4665352" y="80357"/>
          <a:ext cx="1555117" cy="1555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bs-Latn-BA" sz="1500" kern="1200" dirty="0"/>
            <a:t>postupci evaluacije </a:t>
          </a:r>
          <a:r>
            <a:rPr lang="bs-Latn-BA" sz="1500" kern="1200" dirty="0">
              <a:effectLst/>
            </a:rPr>
            <a:t>strateških dokumenata;</a:t>
          </a:r>
          <a:endParaRPr lang="bs-Latn-BA" sz="1500" kern="1200" dirty="0"/>
        </a:p>
      </dsp:txBody>
      <dsp:txXfrm>
        <a:off x="4893094" y="308099"/>
        <a:ext cx="1099633" cy="1099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9D012-1FB5-4E76-97E2-575E5A8AE6E3}">
      <dsp:nvSpPr>
        <dsp:cNvPr id="0" name=""/>
        <dsp:cNvSpPr/>
      </dsp:nvSpPr>
      <dsp:spPr>
        <a:xfrm>
          <a:off x="3286" y="348351"/>
          <a:ext cx="2873812" cy="287381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bs-Latn-BA" sz="2000" b="1" kern="1200" dirty="0">
              <a:latin typeface="+mn-lt"/>
              <a:ea typeface="+mn-ea"/>
              <a:cs typeface="+mn-cs"/>
            </a:rPr>
            <a:t>Odgovornost</a:t>
          </a:r>
          <a:r>
            <a:rPr lang="bs-Latn-BA" sz="2000" b="1" kern="1200" dirty="0">
              <a:latin typeface="+mn-lt"/>
            </a:rPr>
            <a:t>, efektivnost i efikasnost institucija svih nivoa vlasti u Federaciji BiH</a:t>
          </a:r>
          <a:endParaRPr lang="en-US" sz="2000" b="1" kern="1200" dirty="0">
            <a:latin typeface="+mn-lt"/>
          </a:endParaRPr>
        </a:p>
      </dsp:txBody>
      <dsp:txXfrm>
        <a:off x="424146" y="769211"/>
        <a:ext cx="2032092" cy="2032092"/>
      </dsp:txXfrm>
    </dsp:sp>
    <dsp:sp modelId="{A3F7C7CE-B557-4524-A563-6650396C987A}">
      <dsp:nvSpPr>
        <dsp:cNvPr id="0" name=""/>
        <dsp:cNvSpPr/>
      </dsp:nvSpPr>
      <dsp:spPr>
        <a:xfrm>
          <a:off x="2302336" y="348351"/>
          <a:ext cx="2873812" cy="2873812"/>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8155" tIns="25400" rIns="158155" bIns="25400" numCol="1" spcCol="1270" anchor="ctr" anchorCtr="0">
          <a:noAutofit/>
        </a:bodyPr>
        <a:lstStyle/>
        <a:p>
          <a:pPr marL="0" lvl="0" indent="0" algn="ctr" defTabSz="889000">
            <a:lnSpc>
              <a:spcPct val="90000"/>
            </a:lnSpc>
            <a:spcBef>
              <a:spcPct val="0"/>
            </a:spcBef>
            <a:spcAft>
              <a:spcPct val="35000"/>
            </a:spcAft>
            <a:buNone/>
          </a:pPr>
          <a:r>
            <a:rPr lang="bs-Latn-BA" sz="2000" b="1" kern="1200" dirty="0">
              <a:latin typeface="+mn-lt"/>
            </a:rPr>
            <a:t>Partnerstvo, javnost i transparentnost</a:t>
          </a:r>
          <a:endParaRPr lang="en-US" sz="2000" b="1" kern="1200" dirty="0">
            <a:latin typeface="+mn-lt"/>
          </a:endParaRPr>
        </a:p>
      </dsp:txBody>
      <dsp:txXfrm>
        <a:off x="2723196" y="769211"/>
        <a:ext cx="2032092" cy="2032092"/>
      </dsp:txXfrm>
    </dsp:sp>
    <dsp:sp modelId="{204148FD-A28B-40B0-8BF4-E0C265473D0B}">
      <dsp:nvSpPr>
        <dsp:cNvPr id="0" name=""/>
        <dsp:cNvSpPr/>
      </dsp:nvSpPr>
      <dsp:spPr>
        <a:xfrm>
          <a:off x="4601386" y="348351"/>
          <a:ext cx="2873812" cy="2873812"/>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bs-Latn-BA" sz="2000" b="1" kern="1200" dirty="0">
              <a:latin typeface="+mn-lt"/>
              <a:ea typeface="+mn-ea"/>
              <a:cs typeface="+mn-cs"/>
            </a:rPr>
            <a:t>Ravnopravnost</a:t>
          </a:r>
          <a:r>
            <a:rPr lang="bs-Latn-BA" sz="2000" b="1" kern="1200" dirty="0">
              <a:latin typeface="+mn-lt"/>
            </a:rPr>
            <a:t> spolova i jednake mogućnosti za sve građane</a:t>
          </a:r>
          <a:endParaRPr lang="en-US" sz="2000" b="1" kern="1200" dirty="0">
            <a:latin typeface="+mn-lt"/>
          </a:endParaRPr>
        </a:p>
      </dsp:txBody>
      <dsp:txXfrm>
        <a:off x="5022246" y="769211"/>
        <a:ext cx="2032092" cy="2032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1F07C-B404-491B-90D5-CF4106914D95}">
      <dsp:nvSpPr>
        <dsp:cNvPr id="0" name=""/>
        <dsp:cNvSpPr/>
      </dsp:nvSpPr>
      <dsp:spPr>
        <a:xfrm>
          <a:off x="916483" y="1984"/>
          <a:ext cx="2030015" cy="12180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s-Latn-BA" sz="2500" b="1" kern="1200" noProof="0" dirty="0"/>
            <a:t>Relevantnost</a:t>
          </a:r>
          <a:r>
            <a:rPr lang="bs-Latn-BA" sz="2500" kern="1200" noProof="0" dirty="0"/>
            <a:t> (usklađenost)</a:t>
          </a:r>
        </a:p>
      </dsp:txBody>
      <dsp:txXfrm>
        <a:off x="916483" y="1984"/>
        <a:ext cx="2030015" cy="1218009"/>
      </dsp:txXfrm>
    </dsp:sp>
    <dsp:sp modelId="{8101FBDF-1F85-4CFA-9BFF-3C050D157DFC}">
      <dsp:nvSpPr>
        <dsp:cNvPr id="0" name=""/>
        <dsp:cNvSpPr/>
      </dsp:nvSpPr>
      <dsp:spPr>
        <a:xfrm>
          <a:off x="3149500" y="1984"/>
          <a:ext cx="2030015" cy="121800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s-Latn-BA" sz="2500" b="1" kern="1200" noProof="0" dirty="0"/>
            <a:t>Djelotvornost</a:t>
          </a:r>
          <a:r>
            <a:rPr lang="bs-Latn-BA" sz="2500" kern="1200" noProof="0" dirty="0"/>
            <a:t> (efikasnost) </a:t>
          </a:r>
        </a:p>
      </dsp:txBody>
      <dsp:txXfrm>
        <a:off x="3149500" y="1984"/>
        <a:ext cx="2030015" cy="1218009"/>
      </dsp:txXfrm>
    </dsp:sp>
    <dsp:sp modelId="{56DD1E26-B7BB-4702-83A0-7D66A2FE121A}">
      <dsp:nvSpPr>
        <dsp:cNvPr id="0" name=""/>
        <dsp:cNvSpPr/>
      </dsp:nvSpPr>
      <dsp:spPr>
        <a:xfrm>
          <a:off x="916483" y="1422995"/>
          <a:ext cx="2030015" cy="121800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s-Latn-BA" sz="2500" b="1" kern="1200" noProof="0" dirty="0"/>
            <a:t>Učinkovitost</a:t>
          </a:r>
          <a:r>
            <a:rPr lang="bs-Latn-BA" sz="2500" kern="1200" noProof="0" dirty="0"/>
            <a:t> (efektivnost)</a:t>
          </a:r>
        </a:p>
      </dsp:txBody>
      <dsp:txXfrm>
        <a:off x="916483" y="1422995"/>
        <a:ext cx="2030015" cy="1218009"/>
      </dsp:txXfrm>
    </dsp:sp>
    <dsp:sp modelId="{89BBFF4E-91F7-479B-AC0E-D4F195CF9E6B}">
      <dsp:nvSpPr>
        <dsp:cNvPr id="0" name=""/>
        <dsp:cNvSpPr/>
      </dsp:nvSpPr>
      <dsp:spPr>
        <a:xfrm>
          <a:off x="3149500" y="1422995"/>
          <a:ext cx="2030015" cy="121800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s-Latn-BA" sz="2500" b="1" kern="1200" noProof="0" dirty="0"/>
            <a:t>Uticaj</a:t>
          </a:r>
          <a:endParaRPr lang="bs-Latn-BA" sz="2500" kern="1200" noProof="0" dirty="0"/>
        </a:p>
      </dsp:txBody>
      <dsp:txXfrm>
        <a:off x="3149500" y="1422995"/>
        <a:ext cx="2030015" cy="1218009"/>
      </dsp:txXfrm>
    </dsp:sp>
    <dsp:sp modelId="{42AF30AE-9ACE-4078-9E3A-5CB77449FD35}">
      <dsp:nvSpPr>
        <dsp:cNvPr id="0" name=""/>
        <dsp:cNvSpPr/>
      </dsp:nvSpPr>
      <dsp:spPr>
        <a:xfrm>
          <a:off x="2032992" y="2844006"/>
          <a:ext cx="2030015" cy="121800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s-Latn-BA" sz="2500" b="1" kern="1200" noProof="0" dirty="0"/>
            <a:t>Održivost</a:t>
          </a:r>
          <a:endParaRPr lang="bs-Latn-BA" sz="2500" kern="1200" noProof="0" dirty="0"/>
        </a:p>
      </dsp:txBody>
      <dsp:txXfrm>
        <a:off x="2032992" y="2844006"/>
        <a:ext cx="2030015" cy="1218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D314-B507-4955-9883-79937F0F2C86}">
      <dsp:nvSpPr>
        <dsp:cNvPr id="0" name=""/>
        <dsp:cNvSpPr/>
      </dsp:nvSpPr>
      <dsp:spPr>
        <a:xfrm>
          <a:off x="4120" y="811481"/>
          <a:ext cx="1873371" cy="8157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bs-Latn-BA" sz="1400" b="1" kern="1200" dirty="0">
              <a:solidFill>
                <a:schemeClr val="tx1"/>
              </a:solidFill>
            </a:rPr>
            <a:t>Izrada</a:t>
          </a:r>
          <a:br>
            <a:rPr lang="bs-Latn-BA" sz="1400" b="1" kern="1200" dirty="0">
              <a:solidFill>
                <a:schemeClr val="tx1"/>
              </a:solidFill>
            </a:rPr>
          </a:br>
          <a:r>
            <a:rPr lang="bs-Latn-BA" sz="1400" kern="1200" dirty="0">
              <a:solidFill>
                <a:schemeClr val="tx1"/>
              </a:solidFill>
            </a:rPr>
            <a:t>strateškog dokumenta</a:t>
          </a:r>
          <a:endParaRPr lang="en-US" sz="1400" kern="1200" dirty="0">
            <a:solidFill>
              <a:schemeClr val="tx1"/>
            </a:solidFill>
          </a:endParaRPr>
        </a:p>
      </dsp:txBody>
      <dsp:txXfrm>
        <a:off x="4120" y="811481"/>
        <a:ext cx="1873371" cy="543822"/>
      </dsp:txXfrm>
    </dsp:sp>
    <dsp:sp modelId="{C3351B8B-90D7-4B31-A4E3-BC8F44C427B0}">
      <dsp:nvSpPr>
        <dsp:cNvPr id="0" name=""/>
        <dsp:cNvSpPr/>
      </dsp:nvSpPr>
      <dsp:spPr>
        <a:xfrm>
          <a:off x="387822" y="1398656"/>
          <a:ext cx="1873371" cy="3464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DB639-E5BF-4A88-AC32-71E982EA27C2}">
      <dsp:nvSpPr>
        <dsp:cNvPr id="0" name=""/>
        <dsp:cNvSpPr/>
      </dsp:nvSpPr>
      <dsp:spPr>
        <a:xfrm>
          <a:off x="2161487" y="850184"/>
          <a:ext cx="602072" cy="4664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61487" y="943467"/>
        <a:ext cx="462148" cy="279849"/>
      </dsp:txXfrm>
    </dsp:sp>
    <dsp:sp modelId="{27EA0BB3-1B93-45DB-9C0F-FFD0D09D019D}">
      <dsp:nvSpPr>
        <dsp:cNvPr id="0" name=""/>
        <dsp:cNvSpPr/>
      </dsp:nvSpPr>
      <dsp:spPr>
        <a:xfrm>
          <a:off x="3013476" y="811481"/>
          <a:ext cx="1873371" cy="815734"/>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bs-Latn-BA" sz="1400" b="1" kern="1200" dirty="0">
              <a:solidFill>
                <a:schemeClr val="tx1"/>
              </a:solidFill>
            </a:rPr>
            <a:t>Implementacija</a:t>
          </a:r>
          <a:r>
            <a:rPr lang="bs-Latn-BA" sz="1400" kern="1200" dirty="0">
              <a:solidFill>
                <a:schemeClr val="tx1"/>
              </a:solidFill>
            </a:rPr>
            <a:t> strateškog dokumenta</a:t>
          </a:r>
          <a:endParaRPr lang="en-US" sz="1400" kern="1200" dirty="0">
            <a:solidFill>
              <a:schemeClr val="tx1"/>
            </a:solidFill>
          </a:endParaRPr>
        </a:p>
      </dsp:txBody>
      <dsp:txXfrm>
        <a:off x="3013476" y="811481"/>
        <a:ext cx="1873371" cy="543822"/>
      </dsp:txXfrm>
    </dsp:sp>
    <dsp:sp modelId="{89027A11-93D8-4683-9B09-58CB243E69E1}">
      <dsp:nvSpPr>
        <dsp:cNvPr id="0" name=""/>
        <dsp:cNvSpPr/>
      </dsp:nvSpPr>
      <dsp:spPr>
        <a:xfrm>
          <a:off x="3397179" y="1398656"/>
          <a:ext cx="1873371" cy="3464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28C68-25BE-4881-9671-9FA5330A4E92}">
      <dsp:nvSpPr>
        <dsp:cNvPr id="0" name=""/>
        <dsp:cNvSpPr/>
      </dsp:nvSpPr>
      <dsp:spPr>
        <a:xfrm>
          <a:off x="5267800" y="850184"/>
          <a:ext cx="807618" cy="46641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267800" y="943467"/>
        <a:ext cx="667694" cy="279849"/>
      </dsp:txXfrm>
    </dsp:sp>
    <dsp:sp modelId="{57D7ED53-CCD8-4EC4-BBF6-1FF5C62FE488}">
      <dsp:nvSpPr>
        <dsp:cNvPr id="0" name=""/>
        <dsp:cNvSpPr/>
      </dsp:nvSpPr>
      <dsp:spPr>
        <a:xfrm>
          <a:off x="6410656" y="811481"/>
          <a:ext cx="1873371" cy="81573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bs-Latn-BA" sz="1400" b="1" kern="1200" dirty="0">
              <a:solidFill>
                <a:schemeClr val="tx1"/>
              </a:solidFill>
            </a:rPr>
            <a:t>Izrada novog </a:t>
          </a:r>
          <a:r>
            <a:rPr lang="bs-Latn-BA" sz="1400" kern="1200" dirty="0">
              <a:solidFill>
                <a:schemeClr val="tx1"/>
              </a:solidFill>
            </a:rPr>
            <a:t>strateškog dokumenta</a:t>
          </a:r>
          <a:endParaRPr lang="en-US" sz="1400" kern="1200" dirty="0">
            <a:solidFill>
              <a:schemeClr val="tx1"/>
            </a:solidFill>
          </a:endParaRPr>
        </a:p>
      </dsp:txBody>
      <dsp:txXfrm>
        <a:off x="6410656" y="811481"/>
        <a:ext cx="1873371" cy="543822"/>
      </dsp:txXfrm>
    </dsp:sp>
    <dsp:sp modelId="{4FBA191B-47D9-400A-BD3F-5AA0228E8515}">
      <dsp:nvSpPr>
        <dsp:cNvPr id="0" name=""/>
        <dsp:cNvSpPr/>
      </dsp:nvSpPr>
      <dsp:spPr>
        <a:xfrm>
          <a:off x="6406536" y="1398656"/>
          <a:ext cx="1873371" cy="3464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7FEBB-1701-4D7B-9E5E-6E9F8EDFEDB2}">
      <dsp:nvSpPr>
        <dsp:cNvPr id="0" name=""/>
        <dsp:cNvSpPr/>
      </dsp:nvSpPr>
      <dsp:spPr>
        <a:xfrm>
          <a:off x="3785" y="617986"/>
          <a:ext cx="2093914" cy="10536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I</a:t>
          </a:r>
          <a:r>
            <a:rPr lang="bs-Latn-BA" sz="1200" b="1" kern="1200" dirty="0"/>
            <a:t>zrada strateškog dokumenta</a:t>
          </a:r>
          <a:endParaRPr lang="en-US" sz="1200" b="1" kern="1200" dirty="0"/>
        </a:p>
      </dsp:txBody>
      <dsp:txXfrm>
        <a:off x="530590" y="617986"/>
        <a:ext cx="1040304" cy="1053610"/>
      </dsp:txXfrm>
    </dsp:sp>
    <dsp:sp modelId="{0F181F95-CEDB-4428-948E-0392F2D15385}">
      <dsp:nvSpPr>
        <dsp:cNvPr id="0" name=""/>
        <dsp:cNvSpPr/>
      </dsp:nvSpPr>
      <dsp:spPr>
        <a:xfrm>
          <a:off x="1886866" y="617986"/>
          <a:ext cx="2108335" cy="1053610"/>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bs-Latn-BA" sz="1400" b="1" kern="1200" dirty="0"/>
            <a:t>Provođenje ex-ante evaluacije i izrada izvještaja</a:t>
          </a:r>
          <a:endParaRPr lang="en-US" sz="1400" b="1" kern="1200" dirty="0"/>
        </a:p>
      </dsp:txBody>
      <dsp:txXfrm>
        <a:off x="2413671" y="617986"/>
        <a:ext cx="1054725" cy="1053610"/>
      </dsp:txXfrm>
    </dsp:sp>
    <dsp:sp modelId="{1D88AE30-F873-49FF-A598-E5CFE0F06BF1}">
      <dsp:nvSpPr>
        <dsp:cNvPr id="0" name=""/>
        <dsp:cNvSpPr/>
      </dsp:nvSpPr>
      <dsp:spPr>
        <a:xfrm>
          <a:off x="3784367" y="617986"/>
          <a:ext cx="2108335" cy="1053610"/>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bs-Latn-BA" sz="1200" b="1" kern="1200" dirty="0">
              <a:solidFill>
                <a:schemeClr val="tx1"/>
              </a:solidFill>
            </a:rPr>
            <a:t>Uvrštavanje preporuka evaluacije u nacrt  strateškog dokumenta</a:t>
          </a:r>
          <a:endParaRPr lang="en-US" sz="1200" b="1" kern="1200" dirty="0">
            <a:solidFill>
              <a:schemeClr val="tx1"/>
            </a:solidFill>
          </a:endParaRPr>
        </a:p>
      </dsp:txBody>
      <dsp:txXfrm>
        <a:off x="4311172" y="617986"/>
        <a:ext cx="1054725" cy="1053610"/>
      </dsp:txXfrm>
    </dsp:sp>
    <dsp:sp modelId="{45A526D6-8C33-470B-8D39-6919FBF4556B}">
      <dsp:nvSpPr>
        <dsp:cNvPr id="0" name=""/>
        <dsp:cNvSpPr/>
      </dsp:nvSpPr>
      <dsp:spPr>
        <a:xfrm>
          <a:off x="5685491" y="637720"/>
          <a:ext cx="2108335" cy="1053610"/>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bs-Latn-BA" sz="1200" b="1" kern="1200" dirty="0">
              <a:solidFill>
                <a:schemeClr val="tx1"/>
              </a:solidFill>
            </a:rPr>
            <a:t>Otvaranje procesa javnih konsultacija na nacrt strateškog dokumenta </a:t>
          </a:r>
          <a:endParaRPr lang="en-US" sz="1200" b="1" kern="1200" dirty="0">
            <a:solidFill>
              <a:schemeClr val="tx1"/>
            </a:solidFill>
          </a:endParaRPr>
        </a:p>
      </dsp:txBody>
      <dsp:txXfrm>
        <a:off x="6212296" y="637720"/>
        <a:ext cx="1054725" cy="10536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7FEBB-1701-4D7B-9E5E-6E9F8EDFEDB2}">
      <dsp:nvSpPr>
        <dsp:cNvPr id="0" name=""/>
        <dsp:cNvSpPr/>
      </dsp:nvSpPr>
      <dsp:spPr>
        <a:xfrm>
          <a:off x="3720" y="676460"/>
          <a:ext cx="2058259" cy="10375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bs-Latn-BA" sz="1200" b="1" kern="1200" noProof="0" dirty="0"/>
            <a:t>Implementacija strateškog dokumenta</a:t>
          </a:r>
        </a:p>
      </dsp:txBody>
      <dsp:txXfrm>
        <a:off x="522475" y="676460"/>
        <a:ext cx="1020749" cy="1037510"/>
      </dsp:txXfrm>
    </dsp:sp>
    <dsp:sp modelId="{0F181F95-CEDB-4428-948E-0392F2D15385}">
      <dsp:nvSpPr>
        <dsp:cNvPr id="0" name=""/>
        <dsp:cNvSpPr/>
      </dsp:nvSpPr>
      <dsp:spPr>
        <a:xfrm>
          <a:off x="1854737" y="676460"/>
          <a:ext cx="2072435" cy="1037510"/>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bs-Latn-BA" sz="1400" b="1" kern="1200" noProof="0" dirty="0"/>
            <a:t>Provođenje evaluacije  u toku i izrada izvještaja</a:t>
          </a:r>
        </a:p>
      </dsp:txBody>
      <dsp:txXfrm>
        <a:off x="2373492" y="676460"/>
        <a:ext cx="1034925" cy="1037510"/>
      </dsp:txXfrm>
    </dsp:sp>
    <dsp:sp modelId="{1D88AE30-F873-49FF-A598-E5CFE0F06BF1}">
      <dsp:nvSpPr>
        <dsp:cNvPr id="0" name=""/>
        <dsp:cNvSpPr/>
      </dsp:nvSpPr>
      <dsp:spPr>
        <a:xfrm>
          <a:off x="3719928" y="676460"/>
          <a:ext cx="2072435" cy="1037510"/>
        </a:xfrm>
        <a:prstGeom prst="chevron">
          <a:avLst/>
        </a:prstGeom>
        <a:solidFill>
          <a:schemeClr val="accent1">
            <a:lumMod val="60000"/>
            <a:lumOff val="40000"/>
          </a:schemeClr>
        </a:solidFill>
        <a:ln w="12700"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bs-Latn-BA" sz="1200" b="1" kern="1200" noProof="0" dirty="0">
              <a:solidFill>
                <a:schemeClr val="tx1"/>
              </a:solidFill>
            </a:rPr>
            <a:t>Korektivne aktivnosti u toku implementacije strateškog dokumenta</a:t>
          </a:r>
        </a:p>
      </dsp:txBody>
      <dsp:txXfrm>
        <a:off x="4238683" y="676460"/>
        <a:ext cx="1034925" cy="1037510"/>
      </dsp:txXfrm>
    </dsp:sp>
    <dsp:sp modelId="{45A526D6-8C33-470B-8D39-6919FBF4556B}">
      <dsp:nvSpPr>
        <dsp:cNvPr id="0" name=""/>
        <dsp:cNvSpPr/>
      </dsp:nvSpPr>
      <dsp:spPr>
        <a:xfrm>
          <a:off x="5588680" y="695858"/>
          <a:ext cx="2072435" cy="1037510"/>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bs-Latn-BA" sz="1200" b="1" kern="1200" noProof="0" dirty="0">
              <a:solidFill>
                <a:schemeClr val="tx1"/>
              </a:solidFill>
            </a:rPr>
            <a:t>Uvrštavanje preporuka u  novi ili revidirani strateški dokument </a:t>
          </a:r>
        </a:p>
      </dsp:txBody>
      <dsp:txXfrm>
        <a:off x="6107435" y="695858"/>
        <a:ext cx="1034925" cy="103751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07F4DA-7905-47A1-B820-32BA4ED1D8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2FFE23-7691-41A7-B635-C047E373C5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472037-5C49-4B92-85EA-0EBB2FAB410B}" type="datetimeFigureOut">
              <a:rPr lang="en-US" smtClean="0"/>
              <a:t>9/27/2023</a:t>
            </a:fld>
            <a:endParaRPr lang="en-US"/>
          </a:p>
        </p:txBody>
      </p:sp>
      <p:sp>
        <p:nvSpPr>
          <p:cNvPr id="4" name="Footer Placeholder 3">
            <a:extLst>
              <a:ext uri="{FF2B5EF4-FFF2-40B4-BE49-F238E27FC236}">
                <a16:creationId xmlns:a16="http://schemas.microsoft.com/office/drawing/2014/main" id="{DCF858C8-2F5D-44D2-A20A-06027A69DC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8B4324-227C-44CF-8F08-33F2240D2D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DE7FAF-D878-48AF-A867-A137AC53BE48}" type="slidenum">
              <a:rPr lang="en-US" smtClean="0"/>
              <a:t>‹#›</a:t>
            </a:fld>
            <a:endParaRPr lang="en-US"/>
          </a:p>
        </p:txBody>
      </p:sp>
    </p:spTree>
    <p:extLst>
      <p:ext uri="{BB962C8B-B14F-4D97-AF65-F5344CB8AC3E}">
        <p14:creationId xmlns:p14="http://schemas.microsoft.com/office/powerpoint/2010/main" val="403069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8D7B4-7ED1-4EEE-90D6-09E5456825DD}"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08CF1-B516-4C57-87A5-0AB299FCD6A3}" type="slidenum">
              <a:rPr lang="en-US" smtClean="0"/>
              <a:t>‹#›</a:t>
            </a:fld>
            <a:endParaRPr lang="en-US"/>
          </a:p>
        </p:txBody>
      </p:sp>
    </p:spTree>
    <p:extLst>
      <p:ext uri="{BB962C8B-B14F-4D97-AF65-F5344CB8AC3E}">
        <p14:creationId xmlns:p14="http://schemas.microsoft.com/office/powerpoint/2010/main" val="201492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783BFC42-E15A-4B49-9810-D05715BBA4E7}" type="slidenum">
              <a:rPr lang="sr-Latn-BA" smtClean="0"/>
              <a:pPr>
                <a:defRPr/>
              </a:pPr>
              <a:t>1</a:t>
            </a:fld>
            <a:endParaRPr lang="sr-Latn-BA"/>
          </a:p>
        </p:txBody>
      </p:sp>
      <p:sp>
        <p:nvSpPr>
          <p:cNvPr id="5" name="Date Placeholder 4"/>
          <p:cNvSpPr>
            <a:spLocks noGrp="1"/>
          </p:cNvSpPr>
          <p:nvPr>
            <p:ph type="dt" sz="quarter" idx="1"/>
          </p:nvPr>
        </p:nvSpPr>
        <p:spPr/>
        <p:txBody>
          <a:bodyPr/>
          <a:lstStyle/>
          <a:p>
            <a:pPr>
              <a:defRPr/>
            </a:pPr>
            <a:endParaRPr lang="sr-Latn-BA"/>
          </a:p>
        </p:txBody>
      </p:sp>
    </p:spTree>
    <p:extLst>
      <p:ext uri="{BB962C8B-B14F-4D97-AF65-F5344CB8AC3E}">
        <p14:creationId xmlns:p14="http://schemas.microsoft.com/office/powerpoint/2010/main" val="176406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3108CF1-B516-4C57-87A5-0AB299FCD6A3}" type="slidenum">
              <a:rPr lang="en-US" smtClean="0"/>
              <a:t>3</a:t>
            </a:fld>
            <a:endParaRPr lang="en-US"/>
          </a:p>
        </p:txBody>
      </p:sp>
    </p:spTree>
    <p:extLst>
      <p:ext uri="{BB962C8B-B14F-4D97-AF65-F5344CB8AC3E}">
        <p14:creationId xmlns:p14="http://schemas.microsoft.com/office/powerpoint/2010/main" val="333724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5"/>
          </p:nvPr>
        </p:nvSpPr>
        <p:spPr/>
        <p:txBody>
          <a:bodyPr/>
          <a:lstStyle/>
          <a:p>
            <a:fld id="{93108CF1-B516-4C57-87A5-0AB299FCD6A3}" type="slidenum">
              <a:rPr lang="en-US" smtClean="0"/>
              <a:t>4</a:t>
            </a:fld>
            <a:endParaRPr lang="en-US"/>
          </a:p>
        </p:txBody>
      </p:sp>
    </p:spTree>
    <p:extLst>
      <p:ext uri="{BB962C8B-B14F-4D97-AF65-F5344CB8AC3E}">
        <p14:creationId xmlns:p14="http://schemas.microsoft.com/office/powerpoint/2010/main" val="306061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08CF1-B516-4C57-87A5-0AB299FCD6A3}" type="slidenum">
              <a:rPr lang="en-US" smtClean="0"/>
              <a:t>5</a:t>
            </a:fld>
            <a:endParaRPr lang="en-US"/>
          </a:p>
        </p:txBody>
      </p:sp>
    </p:spTree>
    <p:extLst>
      <p:ext uri="{BB962C8B-B14F-4D97-AF65-F5344CB8AC3E}">
        <p14:creationId xmlns:p14="http://schemas.microsoft.com/office/powerpoint/2010/main" val="24084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dirty="0"/>
              <a:t>Interpretacija – PRIMJERI!!!</a:t>
            </a:r>
            <a:endParaRPr lang="en-GB" dirty="0"/>
          </a:p>
        </p:txBody>
      </p:sp>
      <p:sp>
        <p:nvSpPr>
          <p:cNvPr id="4" name="Slide Number Placeholder 3"/>
          <p:cNvSpPr>
            <a:spLocks noGrp="1"/>
          </p:cNvSpPr>
          <p:nvPr>
            <p:ph type="sldNum" sz="quarter" idx="5"/>
          </p:nvPr>
        </p:nvSpPr>
        <p:spPr/>
        <p:txBody>
          <a:bodyPr/>
          <a:lstStyle/>
          <a:p>
            <a:fld id="{93108CF1-B516-4C57-87A5-0AB299FCD6A3}" type="slidenum">
              <a:rPr lang="en-US" smtClean="0"/>
              <a:t>8</a:t>
            </a:fld>
            <a:endParaRPr lang="en-US"/>
          </a:p>
        </p:txBody>
      </p:sp>
    </p:spTree>
    <p:extLst>
      <p:ext uri="{BB962C8B-B14F-4D97-AF65-F5344CB8AC3E}">
        <p14:creationId xmlns:p14="http://schemas.microsoft.com/office/powerpoint/2010/main" val="282412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08CF1-B516-4C57-87A5-0AB299FCD6A3}" type="slidenum">
              <a:rPr lang="en-US" smtClean="0"/>
              <a:t>17</a:t>
            </a:fld>
            <a:endParaRPr lang="en-US"/>
          </a:p>
        </p:txBody>
      </p:sp>
    </p:spTree>
    <p:extLst>
      <p:ext uri="{BB962C8B-B14F-4D97-AF65-F5344CB8AC3E}">
        <p14:creationId xmlns:p14="http://schemas.microsoft.com/office/powerpoint/2010/main" val="268002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ški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93108CF1-B516-4C57-87A5-0AB299FCD6A3}" type="slidenum">
              <a:rPr lang="en-US" smtClean="0"/>
              <a:t>24</a:t>
            </a:fld>
            <a:endParaRPr lang="en-US"/>
          </a:p>
        </p:txBody>
      </p:sp>
    </p:spTree>
    <p:extLst>
      <p:ext uri="{BB962C8B-B14F-4D97-AF65-F5344CB8AC3E}">
        <p14:creationId xmlns:p14="http://schemas.microsoft.com/office/powerpoint/2010/main" val="277794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00C26-9153-4335-BCB5-B9675BEEF97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292100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00C26-9153-4335-BCB5-B9675BEEF97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365621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00C26-9153-4335-BCB5-B9675BEEF97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2452807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2570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00C26-9153-4335-BCB5-B9675BEEF97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259754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00C26-9153-4335-BCB5-B9675BEEF97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187289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00C26-9153-4335-BCB5-B9675BEEF97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366591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F00C26-9153-4335-BCB5-B9675BEEF978}"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108576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00C26-9153-4335-BCB5-B9675BEEF978}"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339830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00C26-9153-4335-BCB5-B9675BEEF978}"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309159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00C26-9153-4335-BCB5-B9675BEEF97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212666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00C26-9153-4335-BCB5-B9675BEEF97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234D-08CE-49ED-B3AD-792D727D4793}" type="slidenum">
              <a:rPr lang="en-US" smtClean="0"/>
              <a:t>‹#›</a:t>
            </a:fld>
            <a:endParaRPr lang="en-US"/>
          </a:p>
        </p:txBody>
      </p:sp>
    </p:spTree>
    <p:extLst>
      <p:ext uri="{BB962C8B-B14F-4D97-AF65-F5344CB8AC3E}">
        <p14:creationId xmlns:p14="http://schemas.microsoft.com/office/powerpoint/2010/main" val="413939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00C26-9153-4335-BCB5-B9675BEEF978}" type="datetimeFigureOut">
              <a:rPr lang="en-US" smtClean="0"/>
              <a:t>9/27/2023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3234D-08CE-49ED-B3AD-792D727D4793}" type="slidenum">
              <a:rPr lang="en-US" smtClean="0"/>
              <a:t>‹#›</a:t>
            </a:fld>
            <a:endParaRPr lang="en-US"/>
          </a:p>
        </p:txBody>
      </p:sp>
    </p:spTree>
    <p:extLst>
      <p:ext uri="{BB962C8B-B14F-4D97-AF65-F5344CB8AC3E}">
        <p14:creationId xmlns:p14="http://schemas.microsoft.com/office/powerpoint/2010/main" val="33744959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png"/><Relationship Id="rId4" Type="http://schemas.openxmlformats.org/officeDocument/2006/relationships/image" Target="../media/image5.sv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4363453"/>
            <a:ext cx="7772400" cy="1042737"/>
          </a:xfrm>
        </p:spPr>
        <p:txBody>
          <a:bodyPr>
            <a:noAutofit/>
          </a:bodyPr>
          <a:lstStyle/>
          <a:p>
            <a:r>
              <a:rPr lang="bs-Latn-BA" sz="4000" b="1" dirty="0"/>
              <a:t>Uvođenje prakse evaluacija razvojnih dokumenata u Bosni i Hercegovini-Primjer Strategije razvoja FBiH 2021-2027</a:t>
            </a:r>
            <a:br>
              <a:rPr lang="bs-Latn-BA" sz="4000" b="1" dirty="0"/>
            </a:br>
            <a:br>
              <a:rPr lang="bs-Latn-BA" sz="4000" b="1" dirty="0"/>
            </a:br>
            <a:r>
              <a:rPr lang="bs-Latn-BA" sz="3200" b="1" dirty="0"/>
              <a:t>Nijaz Avdukić </a:t>
            </a:r>
            <a:br>
              <a:rPr lang="bs-Latn-BA" sz="3200" b="1" dirty="0"/>
            </a:br>
            <a:r>
              <a:rPr lang="bs-Latn-BA" sz="3200" b="1" dirty="0"/>
              <a:t>Rijad Kovač</a:t>
            </a:r>
            <a:endParaRPr lang="sr-Latn-BA" sz="3200" b="1" dirty="0"/>
          </a:p>
        </p:txBody>
      </p:sp>
      <p:sp>
        <p:nvSpPr>
          <p:cNvPr id="11" name="Rounded Rectangle 10"/>
          <p:cNvSpPr/>
          <p:nvPr/>
        </p:nvSpPr>
        <p:spPr>
          <a:xfrm>
            <a:off x="1122947" y="5117432"/>
            <a:ext cx="6593306" cy="12827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sz="1500" dirty="0">
              <a:solidFill>
                <a:srgbClr val="28598D"/>
              </a:solidFill>
              <a:latin typeface="Calibri" panose="020F0502020204030204" pitchFamily="34" charset="0"/>
              <a:cs typeface="Aharoni" panose="02010803020104030203" pitchFamily="2" charset="-79"/>
            </a:endParaRPr>
          </a:p>
          <a:p>
            <a:pPr algn="ctr"/>
            <a:r>
              <a:rPr lang="bs-Latn-BA" altLang="sr-Latn-RS" sz="1500" b="1" dirty="0">
                <a:solidFill>
                  <a:srgbClr val="28598D"/>
                </a:solidFill>
                <a:latin typeface="Calibri" panose="020F0502020204030204" pitchFamily="34" charset="0"/>
                <a:cs typeface="Aharoni" panose="02010803020104030203" pitchFamily="2" charset="-79"/>
              </a:rPr>
              <a:t>5. </a:t>
            </a:r>
            <a:r>
              <a:rPr lang="bs-Latn-BA" altLang="sr-Latn-RS" sz="1500" b="1" dirty="0" err="1">
                <a:solidFill>
                  <a:srgbClr val="28598D"/>
                </a:solidFill>
                <a:latin typeface="Calibri" panose="020F0502020204030204" pitchFamily="34" charset="0"/>
                <a:cs typeface="Aharoni" panose="02010803020104030203" pitchFamily="2" charset="-79"/>
              </a:rPr>
              <a:t>Konference</a:t>
            </a:r>
            <a:r>
              <a:rPr lang="bs-Latn-BA" altLang="sr-Latn-RS" sz="1500" b="1" dirty="0">
                <a:solidFill>
                  <a:srgbClr val="28598D"/>
                </a:solidFill>
                <a:latin typeface="Calibri" panose="020F0502020204030204" pitchFamily="34" charset="0"/>
                <a:cs typeface="Aharoni" panose="02010803020104030203" pitchFamily="2" charset="-79"/>
              </a:rPr>
              <a:t> Mreže </a:t>
            </a:r>
            <a:r>
              <a:rPr lang="bs-Latn-BA" altLang="sr-Latn-RS" sz="1500" b="1" dirty="0" err="1">
                <a:solidFill>
                  <a:srgbClr val="28598D"/>
                </a:solidFill>
                <a:latin typeface="Calibri" panose="020F0502020204030204" pitchFamily="34" charset="0"/>
                <a:cs typeface="Aharoni" panose="02010803020104030203" pitchFamily="2" charset="-79"/>
              </a:rPr>
              <a:t>evalvatorjev</a:t>
            </a:r>
            <a:r>
              <a:rPr lang="bs-Latn-BA" altLang="sr-Latn-RS" sz="1500" b="1" dirty="0">
                <a:solidFill>
                  <a:srgbClr val="28598D"/>
                </a:solidFill>
                <a:latin typeface="Calibri" panose="020F0502020204030204" pitchFamily="34" charset="0"/>
                <a:cs typeface="Aharoni" panose="02010803020104030203" pitchFamily="2" charset="-79"/>
              </a:rPr>
              <a:t> </a:t>
            </a:r>
            <a:r>
              <a:rPr lang="bs-Latn-BA" altLang="sr-Latn-RS" sz="1500" b="1" dirty="0" err="1">
                <a:solidFill>
                  <a:srgbClr val="28598D"/>
                </a:solidFill>
                <a:latin typeface="Calibri" panose="020F0502020204030204" pitchFamily="34" charset="0"/>
                <a:cs typeface="Aharoni" panose="02010803020104030203" pitchFamily="2" charset="-79"/>
              </a:rPr>
              <a:t>Zahodnega</a:t>
            </a:r>
            <a:r>
              <a:rPr lang="bs-Latn-BA" altLang="sr-Latn-RS" sz="1500" b="1" dirty="0">
                <a:solidFill>
                  <a:srgbClr val="28598D"/>
                </a:solidFill>
                <a:latin typeface="Calibri" panose="020F0502020204030204" pitchFamily="34" charset="0"/>
                <a:cs typeface="Aharoni" panose="02010803020104030203" pitchFamily="2" charset="-79"/>
              </a:rPr>
              <a:t> Balkana</a:t>
            </a:r>
          </a:p>
          <a:p>
            <a:pPr algn="ctr"/>
            <a:r>
              <a:rPr lang="bs-Latn-BA" altLang="sr-Latn-RS" sz="1500" b="1" dirty="0">
                <a:solidFill>
                  <a:srgbClr val="28598D"/>
                </a:solidFill>
                <a:latin typeface="Calibri" panose="020F0502020204030204" pitchFamily="34" charset="0"/>
                <a:cs typeface="Aharoni" panose="02010803020104030203" pitchFamily="2" charset="-79"/>
              </a:rPr>
              <a:t>Ljubljana</a:t>
            </a:r>
            <a:r>
              <a:rPr lang="en-GB" altLang="sr-Latn-RS" sz="1500" b="1" dirty="0">
                <a:solidFill>
                  <a:srgbClr val="28598D"/>
                </a:solidFill>
                <a:latin typeface="Calibri" panose="020F0502020204030204" pitchFamily="34" charset="0"/>
                <a:cs typeface="Aharoni" panose="02010803020104030203" pitchFamily="2" charset="-79"/>
              </a:rPr>
              <a:t>, </a:t>
            </a:r>
            <a:r>
              <a:rPr lang="bs-Latn-BA" altLang="sr-Latn-RS" sz="1500" b="1" dirty="0">
                <a:solidFill>
                  <a:srgbClr val="28598D"/>
                </a:solidFill>
                <a:latin typeface="Calibri" panose="020F0502020204030204" pitchFamily="34" charset="0"/>
                <a:cs typeface="Aharoni" panose="02010803020104030203" pitchFamily="2" charset="-79"/>
              </a:rPr>
              <a:t>28 i 29.09.2023. </a:t>
            </a:r>
            <a:r>
              <a:rPr lang="en-GB" altLang="sr-Latn-RS" sz="1500" b="1" dirty="0">
                <a:solidFill>
                  <a:srgbClr val="28598D"/>
                </a:solidFill>
                <a:latin typeface="Calibri" panose="020F0502020204030204" pitchFamily="34" charset="0"/>
                <a:cs typeface="Aharoni" panose="02010803020104030203" pitchFamily="2" charset="-79"/>
              </a:rPr>
              <a:t>g</a:t>
            </a:r>
            <a:r>
              <a:rPr lang="bs-Latn-BA" altLang="sr-Latn-RS" sz="1500" b="1" dirty="0">
                <a:solidFill>
                  <a:srgbClr val="28598D"/>
                </a:solidFill>
                <a:latin typeface="Calibri" panose="020F0502020204030204" pitchFamily="34" charset="0"/>
                <a:cs typeface="Aharoni" panose="02010803020104030203" pitchFamily="2" charset="-79"/>
              </a:rPr>
              <a:t>. </a:t>
            </a:r>
          </a:p>
          <a:p>
            <a:pPr algn="ctr"/>
            <a:endParaRPr lang="bs-Latn-BA" sz="1500" dirty="0">
              <a:solidFill>
                <a:srgbClr val="28598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7710-175D-42D3-BEC3-5440240FF53B}"/>
              </a:ext>
            </a:extLst>
          </p:cNvPr>
          <p:cNvSpPr>
            <a:spLocks noGrp="1"/>
          </p:cNvSpPr>
          <p:nvPr>
            <p:ph type="title"/>
          </p:nvPr>
        </p:nvSpPr>
        <p:spPr>
          <a:xfrm>
            <a:off x="482600" y="321734"/>
            <a:ext cx="8178799" cy="1135737"/>
          </a:xfrm>
        </p:spPr>
        <p:txBody>
          <a:bodyPr>
            <a:normAutofit/>
          </a:bodyPr>
          <a:lstStyle/>
          <a:p>
            <a:r>
              <a:rPr lang="bs-Latn-BA" sz="3600" b="1" i="1" dirty="0">
                <a:latin typeface="Cambria" panose="02040503050406030204" pitchFamily="18" charset="0"/>
                <a:ea typeface="Cambria" panose="02040503050406030204" pitchFamily="18" charset="0"/>
              </a:rPr>
              <a:t>Učinkovitost</a:t>
            </a:r>
            <a:r>
              <a:rPr lang="bs-Latn-BA" sz="3600" i="1" dirty="0">
                <a:latin typeface="Cambria" panose="02040503050406030204" pitchFamily="18" charset="0"/>
                <a:ea typeface="Cambria" panose="02040503050406030204" pitchFamily="18" charset="0"/>
              </a:rPr>
              <a:t> (efektivnost)</a:t>
            </a:r>
          </a:p>
        </p:txBody>
      </p:sp>
      <p:sp>
        <p:nvSpPr>
          <p:cNvPr id="3" name="Content Placeholder 2">
            <a:extLst>
              <a:ext uri="{FF2B5EF4-FFF2-40B4-BE49-F238E27FC236}">
                <a16:creationId xmlns:a16="http://schemas.microsoft.com/office/drawing/2014/main" id="{CFFCA5C7-7CA9-4B0C-932A-49F01E28599C}"/>
              </a:ext>
            </a:extLst>
          </p:cNvPr>
          <p:cNvSpPr>
            <a:spLocks noGrp="1"/>
          </p:cNvSpPr>
          <p:nvPr>
            <p:ph idx="1"/>
          </p:nvPr>
        </p:nvSpPr>
        <p:spPr>
          <a:xfrm>
            <a:off x="503029" y="1619634"/>
            <a:ext cx="8031371" cy="4753285"/>
          </a:xfrm>
        </p:spPr>
        <p:txBody>
          <a:bodyPr>
            <a:normAutofit/>
          </a:bodyPr>
          <a:lstStyle/>
          <a:p>
            <a:pPr marL="0" indent="0" algn="just">
              <a:buNone/>
            </a:pPr>
            <a:r>
              <a:rPr lang="bs-Latn-BA" b="1" dirty="0"/>
              <a:t>Učinkovitost</a:t>
            </a:r>
            <a:r>
              <a:rPr lang="bs-Latn-BA" dirty="0"/>
              <a:t> se odnosi na obim ostvarivanja ciljeva strateških dokumenata kroz poređenje polaznih i ostvarenih vrijednosti indikatora</a:t>
            </a:r>
          </a:p>
          <a:p>
            <a:pPr marL="0" indent="0" algn="just">
              <a:buNone/>
            </a:pPr>
            <a:r>
              <a:rPr lang="bs-Latn-BA" dirty="0"/>
              <a:t>Osnovni element ovog kriterija je </a:t>
            </a:r>
            <a:r>
              <a:rPr lang="en-US" dirty="0" err="1"/>
              <a:t>i</a:t>
            </a:r>
            <a:r>
              <a:rPr lang="en-US" dirty="0"/>
              <a:t> </a:t>
            </a:r>
            <a:r>
              <a:rPr lang="bs-Latn-BA" b="1" dirty="0"/>
              <a:t>procjena  koherentnosti </a:t>
            </a:r>
            <a:r>
              <a:rPr lang="bs-Latn-BA" dirty="0"/>
              <a:t>između prioriteta, mjera i strateških projekata</a:t>
            </a:r>
          </a:p>
          <a:p>
            <a:pPr algn="just"/>
            <a:r>
              <a:rPr lang="bs-Latn-BA" dirty="0"/>
              <a:t>u fazi izrade strateškog dokumenta – provjera da li su mjere adekvatno definirane za postizanje prioriteta i ciljeva</a:t>
            </a:r>
          </a:p>
          <a:p>
            <a:pPr algn="just"/>
            <a:r>
              <a:rPr lang="bs-Latn-BA" dirty="0"/>
              <a:t>u toku implementacije strateškog dokumenta – procjena stepena ostvarenja prioriteta i mjera. </a:t>
            </a:r>
          </a:p>
        </p:txBody>
      </p:sp>
    </p:spTree>
    <p:extLst>
      <p:ext uri="{BB962C8B-B14F-4D97-AF65-F5344CB8AC3E}">
        <p14:creationId xmlns:p14="http://schemas.microsoft.com/office/powerpoint/2010/main" val="854990834"/>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2AE-5DC1-4C36-88AF-FBB52B213A1E}"/>
              </a:ext>
            </a:extLst>
          </p:cNvPr>
          <p:cNvSpPr>
            <a:spLocks noGrp="1"/>
          </p:cNvSpPr>
          <p:nvPr>
            <p:ph type="title"/>
          </p:nvPr>
        </p:nvSpPr>
        <p:spPr>
          <a:xfrm>
            <a:off x="482600" y="321734"/>
            <a:ext cx="8178799" cy="1135737"/>
          </a:xfrm>
        </p:spPr>
        <p:txBody>
          <a:bodyPr>
            <a:normAutofit/>
          </a:bodyPr>
          <a:lstStyle/>
          <a:p>
            <a:r>
              <a:rPr lang="bs-Latn-BA" sz="3000" b="1" i="1" dirty="0">
                <a:latin typeface="Cambria" panose="02040503050406030204" pitchFamily="18" charset="0"/>
                <a:ea typeface="Cambria" panose="02040503050406030204" pitchFamily="18" charset="0"/>
              </a:rPr>
              <a:t>Uticaj</a:t>
            </a:r>
            <a:endParaRPr lang="bs-Latn-BA" sz="3000" i="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653EB77-61D2-4EF3-85B8-1748112FEFB0}"/>
              </a:ext>
            </a:extLst>
          </p:cNvPr>
          <p:cNvSpPr>
            <a:spLocks noGrp="1"/>
          </p:cNvSpPr>
          <p:nvPr>
            <p:ph idx="1"/>
          </p:nvPr>
        </p:nvSpPr>
        <p:spPr>
          <a:xfrm>
            <a:off x="482600" y="1569148"/>
            <a:ext cx="7587343" cy="4324755"/>
          </a:xfrm>
        </p:spPr>
        <p:txBody>
          <a:bodyPr>
            <a:normAutofit/>
          </a:bodyPr>
          <a:lstStyle/>
          <a:p>
            <a:pPr marL="0" indent="0" algn="just">
              <a:buNone/>
            </a:pPr>
            <a:r>
              <a:rPr lang="bs-Latn-BA" b="1" dirty="0"/>
              <a:t>Uticaj</a:t>
            </a:r>
            <a:r>
              <a:rPr lang="bs-Latn-BA" dirty="0"/>
              <a:t> se odnosi na obim (pozitivnih i negativnih) promjena i posljedica razvojne intervencije (predviđenih i nepredviđenih), </a:t>
            </a:r>
            <a:endParaRPr lang="en-US" dirty="0"/>
          </a:p>
          <a:p>
            <a:pPr marL="0" indent="0" algn="just">
              <a:buNone/>
            </a:pPr>
            <a:r>
              <a:rPr lang="bs-Latn-BA" dirty="0"/>
              <a:t>U toku implementacije – procjena uticaja se provodi analiziranjem polaznih i ostvarenih vrijednosti indikatora, u odnosu na ciljne (očekivane) vrijednosti indikatora na nivou strateških ciljeva</a:t>
            </a:r>
          </a:p>
        </p:txBody>
      </p:sp>
    </p:spTree>
    <p:extLst>
      <p:ext uri="{BB962C8B-B14F-4D97-AF65-F5344CB8AC3E}">
        <p14:creationId xmlns:p14="http://schemas.microsoft.com/office/powerpoint/2010/main" val="1143416148"/>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AD7A-65B9-4B4C-9145-2BB4E3672E5D}"/>
              </a:ext>
            </a:extLst>
          </p:cNvPr>
          <p:cNvSpPr>
            <a:spLocks noGrp="1"/>
          </p:cNvSpPr>
          <p:nvPr>
            <p:ph type="title"/>
          </p:nvPr>
        </p:nvSpPr>
        <p:spPr>
          <a:xfrm>
            <a:off x="482600" y="161377"/>
            <a:ext cx="8178799" cy="1135737"/>
          </a:xfrm>
        </p:spPr>
        <p:txBody>
          <a:bodyPr>
            <a:normAutofit/>
          </a:bodyPr>
          <a:lstStyle/>
          <a:p>
            <a:r>
              <a:rPr lang="bs-Latn-BA" sz="3000" b="1" i="1" dirty="0">
                <a:latin typeface="Cambria" panose="02040503050406030204" pitchFamily="18" charset="0"/>
                <a:ea typeface="Cambria" panose="02040503050406030204" pitchFamily="18" charset="0"/>
              </a:rPr>
              <a:t>Održivost</a:t>
            </a:r>
            <a:endParaRPr lang="bs-Latn-BA" sz="3000" i="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EFFEA9ED-AFD5-4C22-89F6-D769107714BC}"/>
              </a:ext>
            </a:extLst>
          </p:cNvPr>
          <p:cNvSpPr>
            <a:spLocks noGrp="1"/>
          </p:cNvSpPr>
          <p:nvPr>
            <p:ph idx="1"/>
          </p:nvPr>
        </p:nvSpPr>
        <p:spPr>
          <a:xfrm>
            <a:off x="482599" y="1219200"/>
            <a:ext cx="8178799" cy="5052734"/>
          </a:xfrm>
        </p:spPr>
        <p:txBody>
          <a:bodyPr>
            <a:normAutofit/>
          </a:bodyPr>
          <a:lstStyle/>
          <a:p>
            <a:pPr marL="0" indent="0" algn="just">
              <a:buNone/>
            </a:pPr>
            <a:r>
              <a:rPr lang="bs-Latn-BA" b="1" dirty="0"/>
              <a:t>Održivost</a:t>
            </a:r>
            <a:r>
              <a:rPr lang="bs-Latn-BA" dirty="0"/>
              <a:t> podrazumijeva procjenu trajnosti pozitivnih promjena i učinaka</a:t>
            </a:r>
          </a:p>
          <a:p>
            <a:pPr algn="just"/>
            <a:r>
              <a:rPr lang="bs-Latn-BA" dirty="0"/>
              <a:t>Projekcije o kapacitetima institucija, raspoloživosti finansijskih sredstava i stabilnosti izvora finansiranja, te potencijalnim uticajima na okoliš kao rezultat implementacije strateških intervencija</a:t>
            </a:r>
          </a:p>
          <a:p>
            <a:pPr algn="just"/>
            <a:r>
              <a:rPr lang="bs-Latn-BA" dirty="0"/>
              <a:t>Kod procjene održivosti realiziranih projekata, najčešće se procjenjuju tri dimenzije: </a:t>
            </a:r>
          </a:p>
          <a:p>
            <a:pPr marL="800100" lvl="1" indent="-342900" algn="just">
              <a:buFont typeface="+mj-lt"/>
              <a:buAutoNum type="alphaLcParenR"/>
            </a:pPr>
            <a:r>
              <a:rPr lang="bs-Latn-BA" dirty="0"/>
              <a:t>institucionalna održivost</a:t>
            </a:r>
          </a:p>
          <a:p>
            <a:pPr marL="800100" lvl="1" indent="-342900" algn="just">
              <a:buFont typeface="+mj-lt"/>
              <a:buAutoNum type="alphaLcParenR"/>
            </a:pPr>
            <a:r>
              <a:rPr lang="bs-Latn-BA" dirty="0"/>
              <a:t>finansijska održivost </a:t>
            </a:r>
          </a:p>
          <a:p>
            <a:pPr marL="800100" lvl="1" indent="-342900" algn="just">
              <a:buFont typeface="+mj-lt"/>
              <a:buAutoNum type="alphaLcParenR"/>
            </a:pPr>
            <a:r>
              <a:rPr lang="bs-Latn-BA" dirty="0"/>
              <a:t>okolišne održivosti</a:t>
            </a:r>
          </a:p>
          <a:p>
            <a:endParaRPr lang="en-US" sz="2400" dirty="0"/>
          </a:p>
          <a:p>
            <a:endParaRPr lang="en-US" sz="2400" dirty="0"/>
          </a:p>
        </p:txBody>
      </p:sp>
    </p:spTree>
    <p:extLst>
      <p:ext uri="{BB962C8B-B14F-4D97-AF65-F5344CB8AC3E}">
        <p14:creationId xmlns:p14="http://schemas.microsoft.com/office/powerpoint/2010/main" val="3401065549"/>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420A-B7C4-4812-9705-8AAE3B0FB3D2}"/>
              </a:ext>
            </a:extLst>
          </p:cNvPr>
          <p:cNvSpPr>
            <a:spLocks noGrp="1"/>
          </p:cNvSpPr>
          <p:nvPr>
            <p:ph type="title"/>
          </p:nvPr>
        </p:nvSpPr>
        <p:spPr>
          <a:xfrm>
            <a:off x="628650" y="1407977"/>
            <a:ext cx="7886700" cy="1737994"/>
          </a:xfrm>
        </p:spPr>
        <p:txBody>
          <a:bodyPr>
            <a:normAutofit fontScale="90000"/>
          </a:bodyPr>
          <a:lstStyle/>
          <a:p>
            <a:pPr algn="ctr"/>
            <a:r>
              <a:rPr lang="bs-Latn-BA" sz="3300" b="1" dirty="0">
                <a:latin typeface="Cambria" panose="02040503050406030204" pitchFamily="18" charset="0"/>
                <a:ea typeface="Cambria" panose="02040503050406030204" pitchFamily="18" charset="0"/>
              </a:rPr>
              <a:t>Ilustrativni pregled slijeda provođenja</a:t>
            </a:r>
            <a:br>
              <a:rPr lang="bs-Latn-BA" sz="3300" b="1" dirty="0">
                <a:latin typeface="Cambria" panose="02040503050406030204" pitchFamily="18" charset="0"/>
                <a:ea typeface="Cambria" panose="02040503050406030204" pitchFamily="18" charset="0"/>
              </a:rPr>
            </a:br>
            <a:r>
              <a:rPr lang="bs-Latn-BA" sz="3300" b="1" dirty="0">
                <a:latin typeface="Cambria" panose="02040503050406030204" pitchFamily="18" charset="0"/>
                <a:ea typeface="Cambria" panose="02040503050406030204" pitchFamily="18" charset="0"/>
              </a:rPr>
              <a:t>ex-ante evaluacije i evaluacije u toku</a:t>
            </a:r>
            <a:br>
              <a:rPr lang="bs-Latn-BA" sz="3100" b="1" dirty="0">
                <a:latin typeface="Cambria" panose="02040503050406030204" pitchFamily="18" charset="0"/>
                <a:ea typeface="Cambria" panose="02040503050406030204" pitchFamily="18" charset="0"/>
              </a:rPr>
            </a:br>
            <a:br>
              <a:rPr lang="bs-Latn-BA" sz="3100" b="1" dirty="0">
                <a:latin typeface="Cambria" panose="02040503050406030204" pitchFamily="18" charset="0"/>
                <a:ea typeface="Cambria" panose="02040503050406030204" pitchFamily="18" charset="0"/>
              </a:rPr>
            </a:br>
            <a:r>
              <a:rPr lang="bs-Latn-BA" sz="2700" i="1" dirty="0">
                <a:latin typeface="Cambria" panose="02040503050406030204" pitchFamily="18" charset="0"/>
                <a:ea typeface="Cambria" panose="02040503050406030204" pitchFamily="18" charset="0"/>
              </a:rPr>
              <a:t>(karakteristično za strateške dokumenta na nivou Federacije BiH, po fazama razvojnog planiranja i upravljanja razvojem)</a:t>
            </a:r>
            <a:endParaRPr lang="en-US" sz="2900" i="1" dirty="0">
              <a:latin typeface="Cambria" panose="02040503050406030204" pitchFamily="18" charset="0"/>
              <a:ea typeface="Cambria" panose="02040503050406030204" pitchFamily="18" charset="0"/>
            </a:endParaRPr>
          </a:p>
        </p:txBody>
      </p:sp>
      <p:graphicFrame>
        <p:nvGraphicFramePr>
          <p:cNvPr id="5" name="Diagram 4">
            <a:extLst>
              <a:ext uri="{FF2B5EF4-FFF2-40B4-BE49-F238E27FC236}">
                <a16:creationId xmlns:a16="http://schemas.microsoft.com/office/drawing/2014/main" id="{300DCDBD-859C-41C1-8914-9CEBCD92729A}"/>
              </a:ext>
            </a:extLst>
          </p:cNvPr>
          <p:cNvGraphicFramePr/>
          <p:nvPr>
            <p:extLst>
              <p:ext uri="{D42A27DB-BD31-4B8C-83A1-F6EECF244321}">
                <p14:modId xmlns:p14="http://schemas.microsoft.com/office/powerpoint/2010/main" val="3635754077"/>
              </p:ext>
            </p:extLst>
          </p:nvPr>
        </p:nvGraphicFramePr>
        <p:xfrm>
          <a:off x="628650" y="4078423"/>
          <a:ext cx="8284028"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D6176BC0-3B26-4E4A-B8FB-4F86203F8556}"/>
              </a:ext>
            </a:extLst>
          </p:cNvPr>
          <p:cNvGrpSpPr/>
          <p:nvPr/>
        </p:nvGrpSpPr>
        <p:grpSpPr>
          <a:xfrm>
            <a:off x="970200" y="4115765"/>
            <a:ext cx="4169770" cy="666639"/>
            <a:chOff x="321562" y="1970779"/>
            <a:chExt cx="2923953" cy="932472"/>
          </a:xfrm>
        </p:grpSpPr>
        <p:sp>
          <p:nvSpPr>
            <p:cNvPr id="7" name="TextBox 3">
              <a:extLst>
                <a:ext uri="{FF2B5EF4-FFF2-40B4-BE49-F238E27FC236}">
                  <a16:creationId xmlns:a16="http://schemas.microsoft.com/office/drawing/2014/main" id="{421BAF06-9FC7-4AE5-9AD8-7385CC26CDEE}"/>
                </a:ext>
              </a:extLst>
            </p:cNvPr>
            <p:cNvSpPr txBox="1"/>
            <p:nvPr/>
          </p:nvSpPr>
          <p:spPr>
            <a:xfrm>
              <a:off x="321562" y="1970779"/>
              <a:ext cx="1186180" cy="909775"/>
            </a:xfrm>
            <a:prstGeom prst="rect">
              <a:avLst/>
            </a:prstGeom>
            <a:noFill/>
          </p:spPr>
          <p:txBody>
            <a:bodyPr wrap="square" rtlCol="0">
              <a:noAutofit/>
            </a:bodyPr>
            <a:lstStyle/>
            <a:p>
              <a:pPr>
                <a:spcAft>
                  <a:spcPts val="600"/>
                </a:spcAft>
              </a:pPr>
              <a:r>
                <a:rPr lang="bs-Latn-BA" sz="1400" b="1" kern="1200">
                  <a:solidFill>
                    <a:srgbClr val="808080"/>
                  </a:solidFill>
                  <a:effectLst/>
                  <a:latin typeface="Calibri" panose="020F0502020204030204" pitchFamily="34" charset="0"/>
                  <a:ea typeface="Times New Roman" panose="02020603050405020304" pitchFamily="18" charset="0"/>
                  <a:cs typeface="Myanmar Text" panose="020B0502040204020203" pitchFamily="34" charset="0"/>
                </a:rPr>
                <a:t>Ex-ante evaluacija</a:t>
              </a:r>
              <a:endParaRPr lang="en-GB">
                <a:effectLst/>
                <a:latin typeface="Times New Roman" panose="02020603050405020304" pitchFamily="18" charset="0"/>
                <a:ea typeface="Times New Roman" panose="02020603050405020304" pitchFamily="18" charset="0"/>
              </a:endParaRPr>
            </a:p>
          </p:txBody>
        </p:sp>
        <p:sp>
          <p:nvSpPr>
            <p:cNvPr id="9" name="TextBox 5">
              <a:extLst>
                <a:ext uri="{FF2B5EF4-FFF2-40B4-BE49-F238E27FC236}">
                  <a16:creationId xmlns:a16="http://schemas.microsoft.com/office/drawing/2014/main" id="{4D0F23BD-46AD-4C58-B214-673F06DFA580}"/>
                </a:ext>
              </a:extLst>
            </p:cNvPr>
            <p:cNvSpPr txBox="1"/>
            <p:nvPr/>
          </p:nvSpPr>
          <p:spPr>
            <a:xfrm>
              <a:off x="2124740" y="1970779"/>
              <a:ext cx="1120775" cy="932472"/>
            </a:xfrm>
            <a:prstGeom prst="rect">
              <a:avLst/>
            </a:prstGeom>
            <a:noFill/>
          </p:spPr>
          <p:txBody>
            <a:bodyPr wrap="square" rtlCol="0">
              <a:noAutofit/>
            </a:bodyPr>
            <a:lstStyle/>
            <a:p>
              <a:pPr>
                <a:spcAft>
                  <a:spcPts val="600"/>
                </a:spcAft>
              </a:pPr>
              <a:r>
                <a:rPr lang="bs-Latn-BA" sz="1400" b="1" kern="1200" dirty="0" err="1">
                  <a:solidFill>
                    <a:srgbClr val="808080"/>
                  </a:solidFill>
                  <a:effectLst/>
                  <a:latin typeface="Calibri" panose="020F0502020204030204" pitchFamily="34" charset="0"/>
                  <a:ea typeface="Times New Roman" panose="02020603050405020304" pitchFamily="18" charset="0"/>
                  <a:cs typeface="Myanmar Text" panose="020B0502040204020203" pitchFamily="34" charset="0"/>
                </a:rPr>
                <a:t>Evaluacija</a:t>
              </a:r>
              <a:r>
                <a:rPr lang="bs-Latn-BA" sz="1400" b="1" kern="1200" dirty="0">
                  <a:solidFill>
                    <a:srgbClr val="808080"/>
                  </a:solidFill>
                  <a:effectLst/>
                  <a:latin typeface="Calibri" panose="020F0502020204030204" pitchFamily="34" charset="0"/>
                  <a:ea typeface="Times New Roman" panose="02020603050405020304" pitchFamily="18" charset="0"/>
                  <a:cs typeface="Myanmar Text" panose="020B0502040204020203" pitchFamily="34" charset="0"/>
                </a:rPr>
                <a:t> u toku</a:t>
              </a:r>
              <a:endParaRPr lang="en-GB" dirty="0">
                <a:effectLst/>
                <a:latin typeface="Times New Roman" panose="02020603050405020304" pitchFamily="18" charset="0"/>
                <a:ea typeface="Times New Roman" panose="02020603050405020304" pitchFamily="18" charset="0"/>
              </a:endParaRPr>
            </a:p>
          </p:txBody>
        </p:sp>
      </p:grpSp>
      <p:sp>
        <p:nvSpPr>
          <p:cNvPr id="3" name="TextBox 5">
            <a:extLst>
              <a:ext uri="{FF2B5EF4-FFF2-40B4-BE49-F238E27FC236}">
                <a16:creationId xmlns:a16="http://schemas.microsoft.com/office/drawing/2014/main" id="{6A77CF13-2F4A-6141-0351-256853A92511}"/>
              </a:ext>
            </a:extLst>
          </p:cNvPr>
          <p:cNvSpPr txBox="1"/>
          <p:nvPr/>
        </p:nvSpPr>
        <p:spPr>
          <a:xfrm>
            <a:off x="5220700" y="4099539"/>
            <a:ext cx="1598307" cy="666639"/>
          </a:xfrm>
          <a:prstGeom prst="rect">
            <a:avLst/>
          </a:prstGeom>
          <a:noFill/>
        </p:spPr>
        <p:txBody>
          <a:bodyPr wrap="square" rtlCol="0">
            <a:noAutofit/>
          </a:bodyPr>
          <a:lstStyle/>
          <a:p>
            <a:pPr>
              <a:spcAft>
                <a:spcPts val="600"/>
              </a:spcAft>
            </a:pPr>
            <a:r>
              <a:rPr lang="bs-Latn-BA" sz="1400" b="1" kern="1200" dirty="0" err="1">
                <a:solidFill>
                  <a:srgbClr val="808080"/>
                </a:solidFill>
                <a:effectLst/>
                <a:latin typeface="Calibri" panose="020F0502020204030204" pitchFamily="34" charset="0"/>
                <a:ea typeface="Times New Roman" panose="02020603050405020304" pitchFamily="18" charset="0"/>
                <a:cs typeface="Myanmar Text" panose="020B0502040204020203" pitchFamily="34" charset="0"/>
              </a:rPr>
              <a:t>Evaluacija</a:t>
            </a:r>
            <a:r>
              <a:rPr lang="bs-Latn-BA" sz="1400" b="1" kern="1200" dirty="0">
                <a:solidFill>
                  <a:srgbClr val="808080"/>
                </a:solidFill>
                <a:effectLst/>
                <a:latin typeface="Calibri" panose="020F0502020204030204" pitchFamily="34" charset="0"/>
                <a:ea typeface="Times New Roman" panose="02020603050405020304" pitchFamily="18" charset="0"/>
                <a:cs typeface="Myanmar Text" panose="020B0502040204020203" pitchFamily="34" charset="0"/>
              </a:rPr>
              <a:t> u toku</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9133390"/>
      </p:ext>
    </p:extLst>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F760-EB6D-4ADD-AA3C-D9662B884283}"/>
              </a:ext>
            </a:extLst>
          </p:cNvPr>
          <p:cNvSpPr>
            <a:spLocks noGrp="1"/>
          </p:cNvSpPr>
          <p:nvPr>
            <p:ph type="title"/>
          </p:nvPr>
        </p:nvSpPr>
        <p:spPr/>
        <p:txBody>
          <a:bodyPr>
            <a:normAutofit/>
          </a:bodyPr>
          <a:lstStyle/>
          <a:p>
            <a:r>
              <a:rPr lang="bs-Latn-BA" sz="3000" b="1" u="sng" dirty="0">
                <a:latin typeface="Cambria" panose="02040503050406030204" pitchFamily="18" charset="0"/>
                <a:ea typeface="Cambria" panose="02040503050406030204" pitchFamily="18" charset="0"/>
              </a:rPr>
              <a:t>Ex-ante evaluacija – pristup </a:t>
            </a:r>
            <a:endParaRPr lang="bs-Latn-BA" sz="3000" dirty="0"/>
          </a:p>
        </p:txBody>
      </p:sp>
      <p:sp>
        <p:nvSpPr>
          <p:cNvPr id="3" name="Content Placeholder 2">
            <a:extLst>
              <a:ext uri="{FF2B5EF4-FFF2-40B4-BE49-F238E27FC236}">
                <a16:creationId xmlns:a16="http://schemas.microsoft.com/office/drawing/2014/main" id="{4CB3C3C1-5A75-4593-9820-F76B37336BF0}"/>
              </a:ext>
            </a:extLst>
          </p:cNvPr>
          <p:cNvSpPr>
            <a:spLocks noGrp="1"/>
          </p:cNvSpPr>
          <p:nvPr>
            <p:ph idx="1"/>
          </p:nvPr>
        </p:nvSpPr>
        <p:spPr/>
        <p:txBody>
          <a:bodyPr>
            <a:normAutofit/>
          </a:bodyPr>
          <a:lstStyle/>
          <a:p>
            <a:pPr algn="just"/>
            <a:r>
              <a:rPr lang="bs-Latn-BA" sz="2400" dirty="0"/>
              <a:t>Ex-ante evaluacija započinje paralelno sa finalnom fazom izrade strateškog dokumenta</a:t>
            </a:r>
          </a:p>
          <a:p>
            <a:pPr lvl="1" algn="just"/>
            <a:r>
              <a:rPr lang="bs-Latn-BA" sz="2000" dirty="0"/>
              <a:t>Prvo se vrši odabir evaluatora, </a:t>
            </a:r>
          </a:p>
          <a:p>
            <a:pPr lvl="1" algn="just"/>
            <a:r>
              <a:rPr lang="bs-Latn-BA" sz="2000" dirty="0"/>
              <a:t>Zatim provođenje ex-ante evaluacije po koracima, </a:t>
            </a:r>
          </a:p>
          <a:p>
            <a:pPr lvl="1" algn="just"/>
            <a:r>
              <a:rPr lang="bs-Latn-BA" sz="2000" dirty="0"/>
              <a:t>Nakon zaprimljenog evaluacijskog izvještaja, preporuke treba uvrstiti u strateški dokument prije otvaranja procesa javnih konsultacija na nacrt strateškog dokumenta</a:t>
            </a:r>
          </a:p>
        </p:txBody>
      </p:sp>
      <p:graphicFrame>
        <p:nvGraphicFramePr>
          <p:cNvPr id="4" name="Diagram 3">
            <a:extLst>
              <a:ext uri="{FF2B5EF4-FFF2-40B4-BE49-F238E27FC236}">
                <a16:creationId xmlns:a16="http://schemas.microsoft.com/office/drawing/2014/main" id="{AA656B63-CAF5-47DE-A503-2056A55AF230}"/>
              </a:ext>
            </a:extLst>
          </p:cNvPr>
          <p:cNvGraphicFramePr/>
          <p:nvPr/>
        </p:nvGraphicFramePr>
        <p:xfrm>
          <a:off x="721360" y="3931603"/>
          <a:ext cx="7793990" cy="224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01431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A898-BC71-4ECD-8A9B-DFF9C0B3126A}"/>
              </a:ext>
            </a:extLst>
          </p:cNvPr>
          <p:cNvSpPr>
            <a:spLocks noGrp="1"/>
          </p:cNvSpPr>
          <p:nvPr>
            <p:ph type="title"/>
          </p:nvPr>
        </p:nvSpPr>
        <p:spPr/>
        <p:txBody>
          <a:bodyPr>
            <a:normAutofit/>
          </a:bodyPr>
          <a:lstStyle/>
          <a:p>
            <a:r>
              <a:rPr lang="bs-Latn-BA" sz="3000" b="1" u="sng" dirty="0">
                <a:latin typeface="Cambria" panose="02040503050406030204" pitchFamily="18" charset="0"/>
                <a:ea typeface="Cambria" panose="02040503050406030204" pitchFamily="18" charset="0"/>
              </a:rPr>
              <a:t>Ex-ante</a:t>
            </a:r>
            <a:r>
              <a:rPr lang="bs-Latn-BA" sz="3200" b="1" u="sng" dirty="0">
                <a:latin typeface="Cambria" panose="02040503050406030204" pitchFamily="18" charset="0"/>
                <a:ea typeface="Cambria" panose="02040503050406030204" pitchFamily="18" charset="0"/>
              </a:rPr>
              <a:t> evaluacija – nadležne institucije</a:t>
            </a:r>
          </a:p>
        </p:txBody>
      </p:sp>
      <p:sp>
        <p:nvSpPr>
          <p:cNvPr id="3" name="Content Placeholder 2">
            <a:extLst>
              <a:ext uri="{FF2B5EF4-FFF2-40B4-BE49-F238E27FC236}">
                <a16:creationId xmlns:a16="http://schemas.microsoft.com/office/drawing/2014/main" id="{A42ED27B-5C1E-42BA-A872-4B403320EC8A}"/>
              </a:ext>
            </a:extLst>
          </p:cNvPr>
          <p:cNvSpPr>
            <a:spLocks noGrp="1"/>
          </p:cNvSpPr>
          <p:nvPr>
            <p:ph idx="1"/>
          </p:nvPr>
        </p:nvSpPr>
        <p:spPr/>
        <p:txBody>
          <a:bodyPr>
            <a:normAutofit/>
          </a:bodyPr>
          <a:lstStyle/>
          <a:p>
            <a:pPr algn="just">
              <a:spcBef>
                <a:spcPts val="1200"/>
              </a:spcBef>
            </a:pPr>
            <a:r>
              <a:rPr lang="bs-Latn-BA" sz="2200" dirty="0"/>
              <a:t>Federalni zavod za programiranje razvoja (FZZPR) je institucija nadležna za pripremanje i koordiniranje svih postupaka ex-ante evaluacije Strategije razvoja Federacije BiH</a:t>
            </a:r>
          </a:p>
          <a:p>
            <a:pPr algn="just">
              <a:spcBef>
                <a:spcPts val="1200"/>
              </a:spcBef>
            </a:pPr>
            <a:r>
              <a:rPr lang="bs-Latn-BA" sz="2200" dirty="0"/>
              <a:t>Ukoliko se provodi ex-ante evaluacija za strategije razvoja kantona ili JLS, za provođenje su zadužena tijela nadležna za poslove razvojnog planiranja i upravljanja razvojem na nivou kantona/JLS</a:t>
            </a:r>
          </a:p>
          <a:p>
            <a:pPr algn="just">
              <a:spcBef>
                <a:spcPts val="1200"/>
              </a:spcBef>
            </a:pPr>
            <a:r>
              <a:rPr lang="bs-Latn-BA" sz="2200" dirty="0"/>
              <a:t>Za obaveznu provedbu ex-ante evaluacije sektorskih strategija na nivou Federacije BiH zadužena su federalna ministarstva. </a:t>
            </a:r>
          </a:p>
          <a:p>
            <a:pPr algn="just">
              <a:spcBef>
                <a:spcPts val="1200"/>
              </a:spcBef>
            </a:pPr>
            <a:r>
              <a:rPr lang="bs-Latn-BA" sz="2200" dirty="0"/>
              <a:t>Ukoliko se provodi ex-ante evaluacija sektorskih strategija na nivou kantona, postupke ove evaluacije provode resorna kantonalna ministarstva.</a:t>
            </a:r>
          </a:p>
          <a:p>
            <a:endParaRPr lang="bs-Latn-BA" sz="2200" dirty="0"/>
          </a:p>
        </p:txBody>
      </p:sp>
    </p:spTree>
    <p:extLst>
      <p:ext uri="{BB962C8B-B14F-4D97-AF65-F5344CB8AC3E}">
        <p14:creationId xmlns:p14="http://schemas.microsoft.com/office/powerpoint/2010/main" val="221159902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altLang="en-US" b="1">
                <a:solidFill>
                  <a:schemeClr val="accent1"/>
                </a:solidFill>
                <a:ea typeface="Calibri" panose="020F0502020204030204" pitchFamily="34" charset="0"/>
                <a:cs typeface="Arial" panose="020B0604020202020204" pitchFamily="34" charset="0"/>
              </a:rPr>
              <a:t>EX-ANTE EVALUACIJA</a:t>
            </a:r>
            <a:br>
              <a:rPr lang="en-US" altLang="en-US"/>
            </a:br>
            <a:endParaRPr lang="en-US" dirty="0"/>
          </a:p>
        </p:txBody>
      </p:sp>
      <p:sp>
        <p:nvSpPr>
          <p:cNvPr id="3" name="Rectangle 1"/>
          <p:cNvSpPr txBox="1">
            <a:spLocks noChangeArrowheads="1"/>
          </p:cNvSpPr>
          <p:nvPr/>
        </p:nvSpPr>
        <p:spPr bwMode="auto">
          <a:xfrm>
            <a:off x="628650" y="1165406"/>
            <a:ext cx="7886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9pPr>
          </a:lstStyle>
          <a:p>
            <a:pPr marL="457200" indent="-457200">
              <a:lnSpc>
                <a:spcPct val="100000"/>
              </a:lnSpc>
              <a:buFont typeface="+mj-lt"/>
              <a:buAutoNum type="arabicPeriod"/>
            </a:pPr>
            <a:r>
              <a:rPr lang="hr-HR" altLang="en-US" sz="2000" b="1">
                <a:solidFill>
                  <a:schemeClr val="accent1"/>
                </a:solidFill>
                <a:ea typeface="Times New Roman" panose="02020603050405020304" pitchFamily="18" charset="0"/>
                <a:cs typeface="Arial" panose="020B0604020202020204" pitchFamily="34" charset="0"/>
              </a:rPr>
              <a:t>KRITERIJ PRAVNI OKVIR I PROCES PRIPREME STRATEGIJE RAZVOJA</a:t>
            </a:r>
            <a:endParaRPr lang="hr-HR" altLang="en-US" sz="2000" b="1" dirty="0">
              <a:solidFill>
                <a:schemeClr val="accent1"/>
              </a:solidFill>
              <a:ea typeface="Times New Roman" panose="02020603050405020304" pitchFamily="18" charset="0"/>
              <a:cs typeface="Arial" panose="020B0604020202020204" pitchFamily="34" charset="0"/>
            </a:endParaRPr>
          </a:p>
        </p:txBody>
      </p:sp>
      <p:sp>
        <p:nvSpPr>
          <p:cNvPr id="4" name="Rectangle 1"/>
          <p:cNvSpPr txBox="1">
            <a:spLocks noChangeArrowheads="1"/>
          </p:cNvSpPr>
          <p:nvPr/>
        </p:nvSpPr>
        <p:spPr bwMode="auto">
          <a:xfrm>
            <a:off x="628650" y="1873291"/>
            <a:ext cx="78867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937250" algn="r"/>
              </a:tabLst>
              <a:defRPr sz="1800" kern="1200">
                <a:solidFill>
                  <a:schemeClr val="tx1"/>
                </a:solidFill>
                <a:latin typeface="Arial" panose="020B0604020202020204" pitchFamily="34" charset="0"/>
                <a:ea typeface="+mn-ea"/>
                <a:cs typeface="+mn-cs"/>
              </a:defRPr>
            </a:lvl9pPr>
          </a:lstStyle>
          <a:p>
            <a:pPr marL="354013" indent="-177800"/>
            <a:r>
              <a:rPr lang="bs-Latn-BA" sz="1600" b="1" dirty="0"/>
              <a:t>PRIPREMA STRATEGIJE – FAZE IZRADE STRATEGIJE</a:t>
            </a:r>
            <a:endParaRPr lang="en-US" sz="1600" b="1" dirty="0"/>
          </a:p>
          <a:p>
            <a:pPr marL="0" indent="0">
              <a:buNone/>
            </a:pPr>
            <a:endParaRPr lang="en-US" sz="1600" dirty="0"/>
          </a:p>
          <a:p>
            <a:pPr lvl="1"/>
            <a:r>
              <a:rPr lang="bs-Latn-BA" sz="1600" b="1" dirty="0"/>
              <a:t>EP 1.5. Da li je izrada strateške platforme u skladu s pravnim okvirom?</a:t>
            </a:r>
            <a:endParaRPr lang="en-US" sz="1600" b="1" dirty="0"/>
          </a:p>
          <a:p>
            <a:pPr lvl="1"/>
            <a:r>
              <a:rPr lang="bs-Latn-BA" sz="1600" b="1" dirty="0"/>
              <a:t>EP 1.6. Da li je ispoštovana faza usaglašavanja strateške platforme?</a:t>
            </a:r>
            <a:endParaRPr lang="en-US" sz="1600" b="1" dirty="0"/>
          </a:p>
          <a:p>
            <a:pPr lvl="1"/>
            <a:r>
              <a:rPr lang="bs-Latn-BA" sz="1600" b="1" dirty="0"/>
              <a:t>EP 1.7. Da li je ispoštovana faza identifikacije strateških projekata?</a:t>
            </a:r>
            <a:endParaRPr lang="en-US" sz="1600" b="1" dirty="0"/>
          </a:p>
          <a:p>
            <a:pPr lvl="1"/>
            <a:r>
              <a:rPr lang="bs-Latn-BA" sz="1600" b="1" dirty="0"/>
              <a:t>EP 1.8. Da li je izvršena adekvatna provjera usklađenosti strateških dokumenata u FBiH?</a:t>
            </a:r>
            <a:endParaRPr lang="en-US" sz="1600" b="1" dirty="0"/>
          </a:p>
          <a:p>
            <a:pPr lvl="1"/>
            <a:r>
              <a:rPr lang="bs-Latn-BA" sz="1600" b="1" dirty="0"/>
              <a:t>EP 1.9. Da li je udovoljeno fazi izrade indikativnog finansijskog okvira?</a:t>
            </a:r>
            <a:endParaRPr lang="en-US" sz="1600" b="1" dirty="0"/>
          </a:p>
          <a:p>
            <a:pPr lvl="1"/>
            <a:r>
              <a:rPr lang="bs-Latn-BA" sz="1600" b="1" dirty="0"/>
              <a:t>EP 1.10. Da li je u Strategiji definisan način provođenja, praćenja, izvještavanja i evaluacije Strategije?</a:t>
            </a:r>
            <a:endParaRPr lang="en-US" sz="1600" b="1" dirty="0"/>
          </a:p>
          <a:p>
            <a:pPr lvl="1"/>
            <a:r>
              <a:rPr lang="bs-Latn-BA" sz="1600" b="1" dirty="0"/>
              <a:t>EP 1.11. Kako je proveden proces konsultacija?</a:t>
            </a:r>
            <a:endParaRPr lang="en-US" sz="1600" b="1" dirty="0"/>
          </a:p>
          <a:p>
            <a:pPr lvl="1"/>
            <a:r>
              <a:rPr lang="bs-Latn-BA" sz="1600" b="1" dirty="0"/>
              <a:t>EP 1.12. Da li je potrebno proširiti konsultantski tim/uključiti još subjekata u proces izrade Strategije?</a:t>
            </a:r>
            <a:endParaRPr lang="en-US" sz="1600" b="1" dirty="0"/>
          </a:p>
          <a:p>
            <a:pPr lvl="1"/>
            <a:r>
              <a:rPr lang="bs-Latn-BA" sz="1600" b="1" dirty="0"/>
              <a:t>EP 1.13. Da li je adekvatan pravni okvir u okviru kojega su se morali kretati nosilac i ostali akteri izrade Strategije?</a:t>
            </a:r>
            <a:endParaRPr lang="en-US" sz="1600" b="1" dirty="0"/>
          </a:p>
          <a:p>
            <a:pPr marL="0" indent="0">
              <a:lnSpc>
                <a:spcPct val="100000"/>
              </a:lnSpc>
              <a:buFontTx/>
              <a:buNone/>
            </a:pPr>
            <a:endParaRPr lang="hr-HR" altLang="en-US" sz="1600" dirty="0"/>
          </a:p>
        </p:txBody>
      </p:sp>
    </p:spTree>
    <p:extLst>
      <p:ext uri="{BB962C8B-B14F-4D97-AF65-F5344CB8AC3E}">
        <p14:creationId xmlns:p14="http://schemas.microsoft.com/office/powerpoint/2010/main" val="387498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7"/>
            <a:ext cx="7886700" cy="7011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t>Predmet i cilj evaluacije</a:t>
            </a:r>
            <a:br>
              <a:rPr lang="en-US" b="1" dirty="0"/>
            </a:br>
            <a:endParaRPr lang="en-US" dirty="0"/>
          </a:p>
        </p:txBody>
      </p:sp>
      <p:grpSp>
        <p:nvGrpSpPr>
          <p:cNvPr id="3" name="Group 2"/>
          <p:cNvGrpSpPr/>
          <p:nvPr/>
        </p:nvGrpSpPr>
        <p:grpSpPr>
          <a:xfrm>
            <a:off x="742729" y="1187129"/>
            <a:ext cx="7658541" cy="4535246"/>
            <a:chOff x="0" y="0"/>
            <a:chExt cx="5689562" cy="3893332"/>
          </a:xfrm>
          <a:solidFill>
            <a:schemeClr val="bg2"/>
          </a:solidFill>
        </p:grpSpPr>
        <p:cxnSp>
          <p:nvCxnSpPr>
            <p:cNvPr id="4" name="Straight Arrow Connector 3"/>
            <p:cNvCxnSpPr/>
            <p:nvPr/>
          </p:nvCxnSpPr>
          <p:spPr>
            <a:xfrm>
              <a:off x="883722" y="2460666"/>
              <a:ext cx="0" cy="80772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0"/>
              <a:ext cx="5689562" cy="3893332"/>
              <a:chOff x="0" y="0"/>
              <a:chExt cx="5689562" cy="3893332"/>
            </a:xfrm>
            <a:grpFill/>
          </p:grpSpPr>
          <p:sp>
            <p:nvSpPr>
              <p:cNvPr id="6" name="Text Box 2"/>
              <p:cNvSpPr txBox="1">
                <a:spLocks noChangeArrowheads="1"/>
              </p:cNvSpPr>
              <p:nvPr/>
            </p:nvSpPr>
            <p:spPr bwMode="auto">
              <a:xfrm>
                <a:off x="0" y="0"/>
                <a:ext cx="1759078" cy="261257"/>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EU i regionalne incijative</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Box 2"/>
              <p:cNvSpPr txBox="1">
                <a:spLocks noChangeArrowheads="1"/>
              </p:cNvSpPr>
              <p:nvPr/>
            </p:nvSpPr>
            <p:spPr bwMode="auto">
              <a:xfrm>
                <a:off x="0" y="308718"/>
                <a:ext cx="1759078" cy="368089"/>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BH razvojne strategije</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 Box 2"/>
              <p:cNvSpPr txBox="1">
                <a:spLocks noChangeArrowheads="1"/>
              </p:cNvSpPr>
              <p:nvPr/>
            </p:nvSpPr>
            <p:spPr bwMode="auto">
              <a:xfrm>
                <a:off x="510639" y="1042285"/>
                <a:ext cx="5178923" cy="1975079"/>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bs-Latn-BA" b="1" dirty="0">
                    <a:effectLst/>
                    <a:latin typeface="Calibri" panose="020F0502020204030204" pitchFamily="34" charset="0"/>
                    <a:ea typeface="Times New Roman" panose="02020603050405020304" pitchFamily="18" charset="0"/>
                    <a:cs typeface="Calibri" panose="020F0502020204030204" pitchFamily="34" charset="0"/>
                  </a:rPr>
                  <a:t>Razvojna strategija FBiH</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bs-Latn-BA"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Box 2"/>
              <p:cNvSpPr txBox="1">
                <a:spLocks noChangeArrowheads="1"/>
              </p:cNvSpPr>
              <p:nvPr/>
            </p:nvSpPr>
            <p:spPr bwMode="auto">
              <a:xfrm>
                <a:off x="166254" y="3265714"/>
                <a:ext cx="1614805" cy="248920"/>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SWOT i TOWS</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 Box 2"/>
              <p:cNvSpPr txBox="1">
                <a:spLocks noChangeArrowheads="1"/>
              </p:cNvSpPr>
              <p:nvPr/>
            </p:nvSpPr>
            <p:spPr bwMode="auto">
              <a:xfrm>
                <a:off x="166254" y="3579987"/>
                <a:ext cx="1614805" cy="313345"/>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Situaciona analiza</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 Box 2"/>
              <p:cNvSpPr txBox="1">
                <a:spLocks noChangeArrowheads="1"/>
              </p:cNvSpPr>
              <p:nvPr/>
            </p:nvSpPr>
            <p:spPr bwMode="auto">
              <a:xfrm>
                <a:off x="664995" y="1320663"/>
                <a:ext cx="593725" cy="329331"/>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Ciljevi </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Box 2"/>
              <p:cNvSpPr txBox="1">
                <a:spLocks noChangeArrowheads="1"/>
              </p:cNvSpPr>
              <p:nvPr/>
            </p:nvSpPr>
            <p:spPr bwMode="auto">
              <a:xfrm>
                <a:off x="823994" y="1770995"/>
                <a:ext cx="771525" cy="248920"/>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effectLst/>
                    <a:latin typeface="Calibri" panose="020F0502020204030204" pitchFamily="34" charset="0"/>
                    <a:ea typeface="Times New Roman" panose="02020603050405020304" pitchFamily="18" charset="0"/>
                    <a:cs typeface="Calibri" panose="020F0502020204030204" pitchFamily="34" charset="0"/>
                  </a:rPr>
                  <a:t>Prioriteti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Box 2"/>
              <p:cNvSpPr txBox="1">
                <a:spLocks noChangeArrowheads="1"/>
              </p:cNvSpPr>
              <p:nvPr/>
            </p:nvSpPr>
            <p:spPr bwMode="auto">
              <a:xfrm>
                <a:off x="1401287" y="2031336"/>
                <a:ext cx="1614804" cy="324529"/>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effectLst/>
                    <a:latin typeface="Calibri" panose="020F0502020204030204" pitchFamily="34" charset="0"/>
                    <a:ea typeface="Times New Roman" panose="02020603050405020304" pitchFamily="18" charset="0"/>
                    <a:cs typeface="Calibri" panose="020F0502020204030204" pitchFamily="34" charset="0"/>
                  </a:rPr>
                  <a:t>Mjere i aktivnosti</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Box 2"/>
              <p:cNvSpPr txBox="1">
                <a:spLocks noChangeArrowheads="1"/>
              </p:cNvSpPr>
              <p:nvPr/>
            </p:nvSpPr>
            <p:spPr bwMode="auto">
              <a:xfrm>
                <a:off x="3277111" y="2080838"/>
                <a:ext cx="2338705" cy="478525"/>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effectLst/>
                    <a:latin typeface="Calibri" panose="020F0502020204030204" pitchFamily="34" charset="0"/>
                    <a:ea typeface="Times New Roman" panose="02020603050405020304" pitchFamily="18" charset="0"/>
                    <a:cs typeface="Calibri" panose="020F0502020204030204" pitchFamily="34" charset="0"/>
                  </a:rPr>
                  <a:t>Intermidiate Outcomes- krajnji rezulati</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Box 2"/>
              <p:cNvSpPr txBox="1">
                <a:spLocks noChangeArrowheads="1"/>
              </p:cNvSpPr>
              <p:nvPr/>
            </p:nvSpPr>
            <p:spPr bwMode="auto">
              <a:xfrm>
                <a:off x="3277110" y="1669033"/>
                <a:ext cx="2338705" cy="351072"/>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effectLst/>
                    <a:latin typeface="Calibri" panose="020F0502020204030204" pitchFamily="34" charset="0"/>
                    <a:ea typeface="Times New Roman" panose="02020603050405020304" pitchFamily="18" charset="0"/>
                    <a:cs typeface="Calibri" panose="020F0502020204030204" pitchFamily="34" charset="0"/>
                  </a:rPr>
                  <a:t>Rezultati- krajnji rezulati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Box 2"/>
              <p:cNvSpPr txBox="1">
                <a:spLocks noChangeArrowheads="1"/>
              </p:cNvSpPr>
              <p:nvPr/>
            </p:nvSpPr>
            <p:spPr bwMode="auto">
              <a:xfrm>
                <a:off x="3277111" y="1320663"/>
                <a:ext cx="1639034" cy="287635"/>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effectLst/>
                    <a:latin typeface="Calibri" panose="020F0502020204030204" pitchFamily="34" charset="0"/>
                    <a:ea typeface="Times New Roman" panose="02020603050405020304" pitchFamily="18" charset="0"/>
                    <a:cs typeface="Calibri" panose="020F0502020204030204" pitchFamily="34" charset="0"/>
                  </a:rPr>
                  <a:t>Rezultati- uticaj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7" name="Straight Arrow Connector 16"/>
              <p:cNvCxnSpPr/>
              <p:nvPr/>
            </p:nvCxnSpPr>
            <p:spPr>
              <a:xfrm>
                <a:off x="907472" y="513113"/>
                <a:ext cx="0" cy="80772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Box 2"/>
              <p:cNvSpPr txBox="1">
                <a:spLocks noChangeArrowheads="1"/>
              </p:cNvSpPr>
              <p:nvPr/>
            </p:nvSpPr>
            <p:spPr bwMode="auto">
              <a:xfrm>
                <a:off x="938150" y="691988"/>
                <a:ext cx="3036799" cy="299254"/>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Vanjska koherentnost i relevantnost</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Box 2"/>
              <p:cNvSpPr txBox="1">
                <a:spLocks noChangeArrowheads="1"/>
              </p:cNvSpPr>
              <p:nvPr/>
            </p:nvSpPr>
            <p:spPr bwMode="auto">
              <a:xfrm>
                <a:off x="1045027" y="2932627"/>
                <a:ext cx="1086082" cy="296844"/>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Relevantnost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Box 2"/>
              <p:cNvSpPr txBox="1">
                <a:spLocks noChangeArrowheads="1"/>
              </p:cNvSpPr>
              <p:nvPr/>
            </p:nvSpPr>
            <p:spPr bwMode="auto">
              <a:xfrm>
                <a:off x="938150" y="2398095"/>
                <a:ext cx="2101215" cy="516941"/>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Interventna logika-dijagnostika rasta</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Box 2"/>
              <p:cNvSpPr txBox="1">
                <a:spLocks noChangeArrowheads="1"/>
              </p:cNvSpPr>
              <p:nvPr/>
            </p:nvSpPr>
            <p:spPr bwMode="auto">
              <a:xfrm>
                <a:off x="1413162" y="1250308"/>
                <a:ext cx="1267269" cy="495366"/>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Interna koherentnost</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Text Box 2"/>
              <p:cNvSpPr txBox="1">
                <a:spLocks noChangeArrowheads="1"/>
              </p:cNvSpPr>
              <p:nvPr/>
            </p:nvSpPr>
            <p:spPr bwMode="auto">
              <a:xfrm>
                <a:off x="3318704" y="2610406"/>
                <a:ext cx="854710" cy="272671"/>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Indikatori</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Text Box 2"/>
              <p:cNvSpPr txBox="1">
                <a:spLocks noChangeArrowheads="1"/>
              </p:cNvSpPr>
              <p:nvPr/>
            </p:nvSpPr>
            <p:spPr bwMode="auto">
              <a:xfrm>
                <a:off x="4524498" y="2446316"/>
                <a:ext cx="854710" cy="513141"/>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MiE sistem</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4" name="Text Box 2"/>
              <p:cNvSpPr txBox="1">
                <a:spLocks noChangeArrowheads="1"/>
              </p:cNvSpPr>
              <p:nvPr/>
            </p:nvSpPr>
            <p:spPr bwMode="auto">
              <a:xfrm>
                <a:off x="2246592" y="3082717"/>
                <a:ext cx="3442970" cy="335138"/>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Mehanizmi implementacije i finansijski okvir</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Text Box 2"/>
              <p:cNvSpPr txBox="1">
                <a:spLocks noChangeArrowheads="1"/>
              </p:cNvSpPr>
              <p:nvPr/>
            </p:nvSpPr>
            <p:spPr bwMode="auto">
              <a:xfrm>
                <a:off x="1876301" y="261257"/>
                <a:ext cx="3739515" cy="251460"/>
              </a:xfrm>
              <a:prstGeom prst="rect">
                <a:avLst/>
              </a:prstGeom>
              <a:grp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bs-Latn-BA">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Usklađenost sa pravnim okvirom </a:t>
                </a:r>
                <a:endParaRPr lang="en-US">
                  <a:effectLst/>
                  <a:latin typeface="Calibri" panose="020F0502020204030204" pitchFamily="34" charset="0"/>
                  <a:ea typeface="Times New Roman" panose="02020603050405020304" pitchFamily="18" charset="0"/>
                  <a:cs typeface="Calibri" panose="020F0502020204030204" pitchFamily="34" charset="0"/>
                </a:endParaRPr>
              </a:p>
            </p:txBody>
          </p:sp>
        </p:grpSp>
      </p:grpSp>
    </p:spTree>
    <p:extLst>
      <p:ext uri="{BB962C8B-B14F-4D97-AF65-F5344CB8AC3E}">
        <p14:creationId xmlns:p14="http://schemas.microsoft.com/office/powerpoint/2010/main" val="129613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2F9-28E6-4D8C-9AB3-B905E2397E2C}"/>
              </a:ext>
            </a:extLst>
          </p:cNvPr>
          <p:cNvSpPr>
            <a:spLocks noGrp="1"/>
          </p:cNvSpPr>
          <p:nvPr>
            <p:ph type="title"/>
          </p:nvPr>
        </p:nvSpPr>
        <p:spPr>
          <a:xfrm>
            <a:off x="628650" y="-81914"/>
            <a:ext cx="7886700" cy="1325563"/>
          </a:xfrm>
        </p:spPr>
        <p:txBody>
          <a:bodyPr>
            <a:normAutofit/>
          </a:bodyPr>
          <a:lstStyle/>
          <a:p>
            <a:r>
              <a:rPr lang="bs-Latn-BA" sz="3000" b="1" u="sng" dirty="0">
                <a:latin typeface="Cambria" panose="02040503050406030204" pitchFamily="18" charset="0"/>
                <a:ea typeface="Cambria" panose="02040503050406030204" pitchFamily="18" charset="0"/>
              </a:rPr>
              <a:t>Ex-ante evaluacija – pitanja</a:t>
            </a:r>
            <a:endParaRPr lang="bs-Latn-BA" sz="3000" dirty="0"/>
          </a:p>
        </p:txBody>
      </p:sp>
      <p:sp>
        <p:nvSpPr>
          <p:cNvPr id="3" name="Content Placeholder 2">
            <a:extLst>
              <a:ext uri="{FF2B5EF4-FFF2-40B4-BE49-F238E27FC236}">
                <a16:creationId xmlns:a16="http://schemas.microsoft.com/office/drawing/2014/main" id="{E75834AD-F6B3-44C4-B5F2-9CF70F226C1C}"/>
              </a:ext>
            </a:extLst>
          </p:cNvPr>
          <p:cNvSpPr>
            <a:spLocks noGrp="1"/>
          </p:cNvSpPr>
          <p:nvPr>
            <p:ph idx="1"/>
          </p:nvPr>
        </p:nvSpPr>
        <p:spPr>
          <a:xfrm>
            <a:off x="628650" y="962025"/>
            <a:ext cx="7886700" cy="694055"/>
          </a:xfrm>
        </p:spPr>
        <p:txBody>
          <a:bodyPr>
            <a:normAutofit lnSpcReduction="10000"/>
          </a:bodyPr>
          <a:lstStyle/>
          <a:p>
            <a:pPr marL="0" indent="0">
              <a:buNone/>
            </a:pPr>
            <a:r>
              <a:rPr lang="bs-Latn-BA" sz="2400" i="1"/>
              <a:t>Sažeti primjer evaluacijskih pitanja, koja su korištena za ex-ante evaluaciju Strategije razvoja Federacija BiH 2021-2027. </a:t>
            </a:r>
          </a:p>
        </p:txBody>
      </p:sp>
      <p:graphicFrame>
        <p:nvGraphicFramePr>
          <p:cNvPr id="4" name="Table 3">
            <a:extLst>
              <a:ext uri="{FF2B5EF4-FFF2-40B4-BE49-F238E27FC236}">
                <a16:creationId xmlns:a16="http://schemas.microsoft.com/office/drawing/2014/main" id="{05768DD7-10E2-46C4-822C-28FF313B6E7E}"/>
              </a:ext>
            </a:extLst>
          </p:cNvPr>
          <p:cNvGraphicFramePr>
            <a:graphicFrameLocks noGrp="1"/>
          </p:cNvGraphicFramePr>
          <p:nvPr/>
        </p:nvGraphicFramePr>
        <p:xfrm>
          <a:off x="728160" y="1747136"/>
          <a:ext cx="7714800" cy="4939727"/>
        </p:xfrm>
        <a:graphic>
          <a:graphicData uri="http://schemas.openxmlformats.org/drawingml/2006/table">
            <a:tbl>
              <a:tblPr firstRow="1" firstCol="1" bandRow="1">
                <a:tableStyleId>{5C22544A-7EE6-4342-B048-85BDC9FD1C3A}</a:tableStyleId>
              </a:tblPr>
              <a:tblGrid>
                <a:gridCol w="1711311">
                  <a:extLst>
                    <a:ext uri="{9D8B030D-6E8A-4147-A177-3AD203B41FA5}">
                      <a16:colId xmlns:a16="http://schemas.microsoft.com/office/drawing/2014/main" val="1844701311"/>
                    </a:ext>
                  </a:extLst>
                </a:gridCol>
                <a:gridCol w="6003489">
                  <a:extLst>
                    <a:ext uri="{9D8B030D-6E8A-4147-A177-3AD203B41FA5}">
                      <a16:colId xmlns:a16="http://schemas.microsoft.com/office/drawing/2014/main" val="1375915926"/>
                    </a:ext>
                  </a:extLst>
                </a:gridCol>
              </a:tblGrid>
              <a:tr h="407796">
                <a:tc>
                  <a:txBody>
                    <a:bodyPr/>
                    <a:lstStyle/>
                    <a:p>
                      <a:pPr algn="ctr">
                        <a:spcAft>
                          <a:spcPts val="600"/>
                        </a:spcAft>
                      </a:pPr>
                      <a:r>
                        <a:rPr lang="bs-Latn-BA" sz="1400">
                          <a:effectLst/>
                        </a:rPr>
                        <a:t>Kriteriji za provedbu ex-ante evaluacije</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nchor="ctr"/>
                </a:tc>
                <a:tc>
                  <a:txBody>
                    <a:bodyPr/>
                    <a:lstStyle/>
                    <a:p>
                      <a:pPr algn="ctr">
                        <a:spcAft>
                          <a:spcPts val="600"/>
                        </a:spcAft>
                      </a:pPr>
                      <a:r>
                        <a:rPr lang="bs-Latn-BA" sz="1400">
                          <a:effectLst/>
                        </a:rPr>
                        <a:t>Evaluacijska pitanja</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nchor="ctr"/>
                </a:tc>
                <a:extLst>
                  <a:ext uri="{0D108BD9-81ED-4DB2-BD59-A6C34878D82A}">
                    <a16:rowId xmlns:a16="http://schemas.microsoft.com/office/drawing/2014/main" val="35021852"/>
                  </a:ext>
                </a:extLst>
              </a:tr>
              <a:tr h="3232847">
                <a:tc>
                  <a:txBody>
                    <a:bodyPr/>
                    <a:lstStyle/>
                    <a:p>
                      <a:pPr algn="just">
                        <a:spcAft>
                          <a:spcPts val="600"/>
                        </a:spcAft>
                      </a:pPr>
                      <a:r>
                        <a:rPr lang="bs-Latn-BA" sz="1400" dirty="0">
                          <a:effectLst/>
                        </a:rPr>
                        <a:t>Pravni okvir i proces pripreme strategije razvoja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algn="just">
                        <a:spcAft>
                          <a:spcPts val="600"/>
                        </a:spcAft>
                      </a:pPr>
                      <a:r>
                        <a:rPr lang="bs-Latn-BA" sz="1400">
                          <a:effectLst/>
                        </a:rPr>
                        <a:t>PRIPREMA STRATEGIJE– PRINCIPI IZRADE STRATEGIJE</a:t>
                      </a:r>
                      <a:endParaRPr lang="en-GB" sz="1400">
                        <a:effectLst/>
                      </a:endParaRPr>
                    </a:p>
                    <a:p>
                      <a:pPr marL="342900" lvl="0" indent="-342900" algn="just">
                        <a:spcAft>
                          <a:spcPts val="600"/>
                        </a:spcAft>
                        <a:buFont typeface="Calibri" panose="020F0502020204030204" pitchFamily="34" charset="0"/>
                        <a:buChar char="-"/>
                      </a:pPr>
                      <a:r>
                        <a:rPr lang="bs-Latn-BA" sz="1400">
                          <a:effectLst/>
                        </a:rPr>
                        <a:t>Da li su ispoštovani principi izrade strateškog dokumenta (definirani Uredbom o izradi strateških dokumenata u Federaciji BiH)?</a:t>
                      </a:r>
                      <a:endParaRPr lang="en-GB" sz="1400">
                        <a:effectLst/>
                      </a:endParaRPr>
                    </a:p>
                    <a:p>
                      <a:pPr algn="just">
                        <a:spcAft>
                          <a:spcPts val="600"/>
                        </a:spcAft>
                      </a:pPr>
                      <a:r>
                        <a:rPr lang="bs-Latn-BA" sz="1400">
                          <a:effectLst/>
                        </a:rPr>
                        <a:t>PRIPREMA STRATEGIJE– FAZE IZRADE STRATEGIJE</a:t>
                      </a:r>
                      <a:endParaRPr lang="en-GB" sz="1400">
                        <a:effectLst/>
                      </a:endParaRPr>
                    </a:p>
                    <a:p>
                      <a:pPr marL="342900" lvl="0" indent="-342900" algn="just">
                        <a:buFont typeface="Calibri" panose="020F0502020204030204" pitchFamily="34" charset="0"/>
                        <a:buChar char="-"/>
                      </a:pPr>
                      <a:r>
                        <a:rPr lang="bs-Latn-BA" sz="1400">
                          <a:effectLst/>
                        </a:rPr>
                        <a:t>Da li su ispoštovane sve propisane procedure, uključujući proes javnih konsultacija, prilikom pripreme pojedinih dijelova strateškog dokumenta, posebno prilikom izrade: a) strateške platforme; b) identifikacije strateških projekata; c) indikativnog finansijskog okvira; </a:t>
                      </a:r>
                      <a:endParaRPr lang="en-GB" sz="1400">
                        <a:effectLst/>
                      </a:endParaRPr>
                    </a:p>
                    <a:p>
                      <a:pPr marL="342900" lvl="0" indent="-342900" algn="just">
                        <a:buFont typeface="Calibri" panose="020F0502020204030204" pitchFamily="34" charset="0"/>
                        <a:buChar char="-"/>
                      </a:pPr>
                      <a:r>
                        <a:rPr lang="bs-Latn-BA" sz="1400">
                          <a:effectLst/>
                        </a:rPr>
                        <a:t>Da li je izvršena adekvatna provjera usklađenosti strateških dokumenata u Federaciji BiH? </a:t>
                      </a:r>
                      <a:endParaRPr lang="en-GB" sz="1400">
                        <a:effectLst/>
                      </a:endParaRPr>
                    </a:p>
                    <a:p>
                      <a:pPr marL="342900" lvl="0" indent="-342900" algn="just">
                        <a:buFont typeface="Calibri" panose="020F0502020204030204" pitchFamily="34" charset="0"/>
                        <a:buChar char="-"/>
                      </a:pPr>
                      <a:r>
                        <a:rPr lang="bs-Latn-BA" sz="1400">
                          <a:effectLst/>
                        </a:rPr>
                        <a:t>Da li je u strategiji definiran način provođenja, praćenja, izvještavanja i evaluacije ? </a:t>
                      </a:r>
                      <a:endParaRPr lang="en-GB" sz="1400">
                        <a:effectLst/>
                      </a:endParaRPr>
                    </a:p>
                    <a:p>
                      <a:pPr marL="342900" lvl="0" indent="-342900" algn="just">
                        <a:spcAft>
                          <a:spcPts val="600"/>
                        </a:spcAft>
                        <a:buFont typeface="Calibri" panose="020F0502020204030204" pitchFamily="34" charset="0"/>
                        <a:buChar char="-"/>
                      </a:pPr>
                      <a:r>
                        <a:rPr lang="bs-Latn-BA" sz="1400">
                          <a:effectLst/>
                        </a:rPr>
                        <a:t>Da li je potrebno proširiti konsultantski tim/uključiti još subjekata u proces izrade strategije ?</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1354064419"/>
                  </a:ext>
                </a:extLst>
              </a:tr>
              <a:tr h="783721">
                <a:tc>
                  <a:txBody>
                    <a:bodyPr/>
                    <a:lstStyle/>
                    <a:p>
                      <a:pPr algn="just">
                        <a:spcAft>
                          <a:spcPts val="600"/>
                        </a:spcAft>
                      </a:pPr>
                      <a:r>
                        <a:rPr lang="bs-Latn-BA" sz="1400">
                          <a:effectLst/>
                        </a:rPr>
                        <a:t>Relevantnost-konzistentnost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marL="342900" lvl="0" indent="-342900" algn="just">
                        <a:buFont typeface="Calibri" panose="020F0502020204030204" pitchFamily="34" charset="0"/>
                        <a:buChar char="-"/>
                      </a:pPr>
                      <a:r>
                        <a:rPr lang="bs-Latn-BA" sz="1400">
                          <a:effectLst/>
                        </a:rPr>
                        <a:t>Jesu li identificirani ciljevi, prioriteti i mjere u skladu sa državnim, EU i SDG prioritetima i ciljevima? </a:t>
                      </a:r>
                      <a:endParaRPr lang="en-GB" sz="1400">
                        <a:effectLst/>
                      </a:endParaRPr>
                    </a:p>
                    <a:p>
                      <a:pPr marL="342900" lvl="0" indent="-342900" algn="just">
                        <a:spcAft>
                          <a:spcPts val="600"/>
                        </a:spcAft>
                        <a:buFont typeface="Calibri" panose="020F0502020204030204" pitchFamily="34" charset="0"/>
                        <a:buChar char="-"/>
                      </a:pPr>
                      <a:r>
                        <a:rPr lang="bs-Latn-BA" sz="1400">
                          <a:effectLst/>
                        </a:rPr>
                        <a:t>U kojoj mjeri je osigurana konzistentnost finansijskog okvira sa ciljevima strategije ?</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2238511222"/>
                  </a:ext>
                </a:extLst>
              </a:tr>
              <a:tr h="391860">
                <a:tc>
                  <a:txBody>
                    <a:bodyPr/>
                    <a:lstStyle/>
                    <a:p>
                      <a:pPr algn="just">
                        <a:spcAft>
                          <a:spcPts val="600"/>
                        </a:spcAft>
                      </a:pPr>
                      <a:r>
                        <a:rPr lang="bs-Latn-BA" sz="1400">
                          <a:effectLst/>
                        </a:rPr>
                        <a:t>Koherentnost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marL="342900" lvl="0" indent="-342900" algn="just">
                        <a:spcAft>
                          <a:spcPts val="600"/>
                        </a:spcAft>
                        <a:buFont typeface="Calibri" panose="020F0502020204030204" pitchFamily="34" charset="0"/>
                        <a:buChar char="-"/>
                      </a:pPr>
                      <a:r>
                        <a:rPr lang="bs-Latn-BA" sz="1400" dirty="0">
                          <a:effectLst/>
                        </a:rPr>
                        <a:t>Postoji li komplementarnost i sinergija između definiranih mjera, prioriteta i ciljeva?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880036571"/>
                  </a:ext>
                </a:extLst>
              </a:tr>
            </a:tbl>
          </a:graphicData>
        </a:graphic>
      </p:graphicFrame>
      <p:graphicFrame>
        <p:nvGraphicFramePr>
          <p:cNvPr id="5" name="Object 4">
            <a:extLst>
              <a:ext uri="{FF2B5EF4-FFF2-40B4-BE49-F238E27FC236}">
                <a16:creationId xmlns:a16="http://schemas.microsoft.com/office/drawing/2014/main" id="{F5B59A10-1B95-486F-9627-79A43C2E7C3A}"/>
              </a:ext>
            </a:extLst>
          </p:cNvPr>
          <p:cNvGraphicFramePr>
            <a:graphicFrameLocks noChangeAspect="1"/>
          </p:cNvGraphicFramePr>
          <p:nvPr/>
        </p:nvGraphicFramePr>
        <p:xfrm>
          <a:off x="7981950" y="241300"/>
          <a:ext cx="920750" cy="800100"/>
        </p:xfrm>
        <a:graphic>
          <a:graphicData uri="http://schemas.openxmlformats.org/presentationml/2006/ole">
            <mc:AlternateContent xmlns:mc="http://schemas.openxmlformats.org/markup-compatibility/2006">
              <mc:Choice xmlns:v="urn:schemas-microsoft-com:vml" Requires="v">
                <p:oleObj name="Document" showAsIcon="1" r:id="rId2" imgW="774000" imgH="672480" progId="Word.Document.12">
                  <p:embed/>
                </p:oleObj>
              </mc:Choice>
              <mc:Fallback>
                <p:oleObj name="Document" showAsIcon="1" r:id="rId2" imgW="774000" imgH="672480" progId="Word.Document.12">
                  <p:embed/>
                  <p:pic>
                    <p:nvPicPr>
                      <p:cNvPr id="5" name="Object 4">
                        <a:extLst>
                          <a:ext uri="{FF2B5EF4-FFF2-40B4-BE49-F238E27FC236}">
                            <a16:creationId xmlns:a16="http://schemas.microsoft.com/office/drawing/2014/main" id="{F5B59A10-1B95-486F-9627-79A43C2E7C3A}"/>
                          </a:ext>
                        </a:extLst>
                      </p:cNvPr>
                      <p:cNvPicPr/>
                      <p:nvPr/>
                    </p:nvPicPr>
                    <p:blipFill>
                      <a:blip r:embed="rId3"/>
                      <a:stretch>
                        <a:fillRect/>
                      </a:stretch>
                    </p:blipFill>
                    <p:spPr>
                      <a:xfrm>
                        <a:off x="7981950" y="241300"/>
                        <a:ext cx="920750" cy="800100"/>
                      </a:xfrm>
                      <a:prstGeom prst="rect">
                        <a:avLst/>
                      </a:prstGeom>
                    </p:spPr>
                  </p:pic>
                </p:oleObj>
              </mc:Fallback>
            </mc:AlternateContent>
          </a:graphicData>
        </a:graphic>
      </p:graphicFrame>
    </p:spTree>
    <p:extLst>
      <p:ext uri="{BB962C8B-B14F-4D97-AF65-F5344CB8AC3E}">
        <p14:creationId xmlns:p14="http://schemas.microsoft.com/office/powerpoint/2010/main" val="117830549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883188-18DC-4CB1-89C4-0418439D565C}"/>
              </a:ext>
            </a:extLst>
          </p:cNvPr>
          <p:cNvGraphicFramePr>
            <a:graphicFrameLocks noGrp="1"/>
          </p:cNvGraphicFramePr>
          <p:nvPr/>
        </p:nvGraphicFramePr>
        <p:xfrm>
          <a:off x="731520" y="142241"/>
          <a:ext cx="8006080" cy="6568440"/>
        </p:xfrm>
        <a:graphic>
          <a:graphicData uri="http://schemas.openxmlformats.org/drawingml/2006/table">
            <a:tbl>
              <a:tblPr firstRow="1" firstCol="1" bandRow="1">
                <a:tableStyleId>{5C22544A-7EE6-4342-B048-85BDC9FD1C3A}</a:tableStyleId>
              </a:tblPr>
              <a:tblGrid>
                <a:gridCol w="1775924">
                  <a:extLst>
                    <a:ext uri="{9D8B030D-6E8A-4147-A177-3AD203B41FA5}">
                      <a16:colId xmlns:a16="http://schemas.microsoft.com/office/drawing/2014/main" val="1937956647"/>
                    </a:ext>
                  </a:extLst>
                </a:gridCol>
                <a:gridCol w="6230156">
                  <a:extLst>
                    <a:ext uri="{9D8B030D-6E8A-4147-A177-3AD203B41FA5}">
                      <a16:colId xmlns:a16="http://schemas.microsoft.com/office/drawing/2014/main" val="1862984521"/>
                    </a:ext>
                  </a:extLst>
                </a:gridCol>
              </a:tblGrid>
              <a:tr h="233991">
                <a:tc>
                  <a:txBody>
                    <a:bodyPr/>
                    <a:lstStyle/>
                    <a:p>
                      <a:pPr algn="ctr">
                        <a:spcAft>
                          <a:spcPts val="600"/>
                        </a:spcAft>
                      </a:pPr>
                      <a:r>
                        <a:rPr lang="bs-Latn-BA" sz="1400" dirty="0">
                          <a:effectLst/>
                        </a:rPr>
                        <a:t>Kriteriji za provedbu ex-ante evaluacije</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nchor="ctr"/>
                </a:tc>
                <a:tc>
                  <a:txBody>
                    <a:bodyPr/>
                    <a:lstStyle/>
                    <a:p>
                      <a:pPr algn="ctr">
                        <a:spcAft>
                          <a:spcPts val="600"/>
                        </a:spcAft>
                      </a:pPr>
                      <a:r>
                        <a:rPr lang="bs-Latn-BA" sz="1400">
                          <a:effectLst/>
                        </a:rPr>
                        <a:t>Evaluacijska pitanja</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nchor="ctr"/>
                </a:tc>
                <a:extLst>
                  <a:ext uri="{0D108BD9-81ED-4DB2-BD59-A6C34878D82A}">
                    <a16:rowId xmlns:a16="http://schemas.microsoft.com/office/drawing/2014/main" val="1358955575"/>
                  </a:ext>
                </a:extLst>
              </a:tr>
              <a:tr h="449694">
                <a:tc>
                  <a:txBody>
                    <a:bodyPr/>
                    <a:lstStyle/>
                    <a:p>
                      <a:pPr algn="just">
                        <a:spcAft>
                          <a:spcPts val="600"/>
                        </a:spcAft>
                      </a:pPr>
                      <a:r>
                        <a:rPr lang="bs-Latn-BA" sz="1400">
                          <a:effectLst/>
                        </a:rPr>
                        <a:t>Interventna logika i efektivnost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marL="342900" lvl="0" indent="-342900" algn="just">
                        <a:buFont typeface="Calibri" panose="020F0502020204030204" pitchFamily="34" charset="0"/>
                        <a:buChar char="-"/>
                      </a:pPr>
                      <a:r>
                        <a:rPr lang="bs-Latn-BA" sz="1400" dirty="0">
                          <a:effectLst/>
                        </a:rPr>
                        <a:t>Da li aktivnosti pretpostavljene u mjerama doprinose ostvarenju cilja mjere, te ostvarenju prioriteta i strateških ciljeva? </a:t>
                      </a:r>
                      <a:endParaRPr lang="en-GB" sz="1400" dirty="0">
                        <a:effectLst/>
                      </a:endParaRPr>
                    </a:p>
                    <a:p>
                      <a:pPr marL="342900" lvl="0" indent="-342900" algn="just">
                        <a:spcAft>
                          <a:spcPts val="600"/>
                        </a:spcAft>
                        <a:buFont typeface="Calibri" panose="020F0502020204030204" pitchFamily="34" charset="0"/>
                        <a:buChar char="-"/>
                      </a:pPr>
                      <a:r>
                        <a:rPr lang="bs-Latn-BA" sz="1400" dirty="0">
                          <a:effectLst/>
                        </a:rPr>
                        <a:t>Postoji li pripremljena interventna logika strategije, koja uključuje logičku vezu između ciljeva i izazova definiranih u SWOT i TOWS analizi? </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3971049504"/>
                  </a:ext>
                </a:extLst>
              </a:tr>
              <a:tr h="2267210">
                <a:tc>
                  <a:txBody>
                    <a:bodyPr/>
                    <a:lstStyle/>
                    <a:p>
                      <a:pPr algn="just">
                        <a:spcAft>
                          <a:spcPts val="600"/>
                        </a:spcAft>
                      </a:pPr>
                      <a:r>
                        <a:rPr lang="bs-Latn-BA" sz="1400" dirty="0">
                          <a:effectLst/>
                        </a:rPr>
                        <a:t>Sistem indikatora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algn="just">
                        <a:spcAft>
                          <a:spcPts val="600"/>
                        </a:spcAft>
                      </a:pPr>
                      <a:r>
                        <a:rPr lang="bs-Latn-BA" sz="1400">
                          <a:effectLst/>
                        </a:rPr>
                        <a:t>RELEVANTNOST INDIKATORA </a:t>
                      </a:r>
                      <a:endParaRPr lang="en-GB" sz="1400">
                        <a:effectLst/>
                      </a:endParaRPr>
                    </a:p>
                    <a:p>
                      <a:pPr marL="342900" lvl="0" indent="-342900" algn="just">
                        <a:buFont typeface="Calibri" panose="020F0502020204030204" pitchFamily="34" charset="0"/>
                        <a:buChar char="-"/>
                      </a:pPr>
                      <a:r>
                        <a:rPr lang="bs-Latn-BA" sz="1400">
                          <a:effectLst/>
                        </a:rPr>
                        <a:t>Da li svaki cilj, prioritet i mjera imaju adekvatan broj odgovarajućih indikatora? </a:t>
                      </a:r>
                      <a:endParaRPr lang="en-GB" sz="1400">
                        <a:effectLst/>
                      </a:endParaRPr>
                    </a:p>
                    <a:p>
                      <a:pPr marL="342900" lvl="0" indent="-342900" algn="just">
                        <a:buFont typeface="Calibri" panose="020F0502020204030204" pitchFamily="34" charset="0"/>
                        <a:buChar char="-"/>
                      </a:pPr>
                      <a:r>
                        <a:rPr lang="bs-Latn-BA" sz="1400">
                          <a:effectLst/>
                        </a:rPr>
                        <a:t>U kojoj mjeri predloženi indikatori reflektiraju promjenu i očekivane rezultate aktivnosti, odnosno do kog nivoa su indikatori jasni, nedvosmisleni i dostupni? </a:t>
                      </a:r>
                      <a:endParaRPr lang="en-GB" sz="1400">
                        <a:effectLst/>
                      </a:endParaRPr>
                    </a:p>
                    <a:p>
                      <a:pPr marL="342900" lvl="0" indent="-342900" algn="just">
                        <a:spcAft>
                          <a:spcPts val="600"/>
                        </a:spcAft>
                        <a:buFont typeface="Calibri" panose="020F0502020204030204" pitchFamily="34" charset="0"/>
                        <a:buChar char="-"/>
                      </a:pPr>
                      <a:r>
                        <a:rPr lang="bs-Latn-BA" sz="1400">
                          <a:effectLst/>
                        </a:rPr>
                        <a:t>Da li indikatori sadrže polazne i ciljne vrijednosti? </a:t>
                      </a:r>
                      <a:endParaRPr lang="en-GB" sz="1400">
                        <a:effectLst/>
                      </a:endParaRPr>
                    </a:p>
                    <a:p>
                      <a:pPr algn="just">
                        <a:spcAft>
                          <a:spcPts val="600"/>
                        </a:spcAft>
                      </a:pPr>
                      <a:r>
                        <a:rPr lang="bs-Latn-BA" sz="1400">
                          <a:effectLst/>
                        </a:rPr>
                        <a:t>ADMINISTRATIVNI KAPACITETI PRIKUPLJANJA PODATAKA I EVALUACIJE </a:t>
                      </a:r>
                      <a:endParaRPr lang="en-GB" sz="1400">
                        <a:effectLst/>
                      </a:endParaRPr>
                    </a:p>
                    <a:p>
                      <a:pPr marL="342900" lvl="0" indent="-342900" algn="just">
                        <a:spcAft>
                          <a:spcPts val="600"/>
                        </a:spcAft>
                        <a:buFont typeface="Calibri" panose="020F0502020204030204" pitchFamily="34" charset="0"/>
                        <a:buChar char="-"/>
                      </a:pPr>
                      <a:r>
                        <a:rPr lang="bs-Latn-BA" sz="1400">
                          <a:effectLst/>
                        </a:rPr>
                        <a:t>Postoje li ograničenja za adekvatan monitoring indikatora rezultata? Postoji li potreba za posebnim aktivnostima kao priprema za monitoring poput treninga osoblja ili organizacije saradnje sa ministarstvima, jesu li ove aktivnosti predviđene dokumentom? </a:t>
                      </a:r>
                      <a:endParaRPr lang="en-GB" sz="1400">
                        <a:effectLst/>
                      </a:endParaRPr>
                    </a:p>
                    <a:p>
                      <a:pPr algn="just">
                        <a:spcAft>
                          <a:spcPts val="600"/>
                        </a:spcAft>
                      </a:pPr>
                      <a:r>
                        <a:rPr lang="bs-Latn-BA" sz="1400">
                          <a:effectLst/>
                        </a:rPr>
                        <a:t>SISTEM MONITORINGA I EVALUACIJA </a:t>
                      </a:r>
                      <a:endParaRPr lang="en-GB" sz="1400">
                        <a:effectLst/>
                      </a:endParaRPr>
                    </a:p>
                    <a:p>
                      <a:pPr marL="342900" lvl="0" indent="-342900" algn="just">
                        <a:buFont typeface="Calibri" panose="020F0502020204030204" pitchFamily="34" charset="0"/>
                        <a:buChar char="-"/>
                      </a:pPr>
                      <a:r>
                        <a:rPr lang="bs-Latn-BA" sz="1400">
                          <a:effectLst/>
                        </a:rPr>
                        <a:t>Da li su procedure monitoringa jasno definirane?</a:t>
                      </a:r>
                      <a:endParaRPr lang="en-GB" sz="1400">
                        <a:effectLst/>
                      </a:endParaRPr>
                    </a:p>
                    <a:p>
                      <a:pPr marL="342900" lvl="0" indent="-342900" algn="just">
                        <a:spcAft>
                          <a:spcPts val="600"/>
                        </a:spcAft>
                        <a:buFont typeface="Calibri" panose="020F0502020204030204" pitchFamily="34" charset="0"/>
                        <a:buChar char="-"/>
                      </a:pPr>
                      <a:r>
                        <a:rPr lang="bs-Latn-BA" sz="1400">
                          <a:effectLst/>
                        </a:rPr>
                        <a:t>Da li je sistem izvještavanja/monitoringa i evaluacije postavljen na način da informiše donosioce odluka, te da osigurava ažuriranost strategije?</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2122218144"/>
                  </a:ext>
                </a:extLst>
              </a:tr>
              <a:tr h="1011813">
                <a:tc>
                  <a:txBody>
                    <a:bodyPr/>
                    <a:lstStyle/>
                    <a:p>
                      <a:pPr algn="just">
                        <a:spcAft>
                          <a:spcPts val="600"/>
                        </a:spcAft>
                      </a:pPr>
                      <a:r>
                        <a:rPr lang="bs-Latn-BA" sz="1400">
                          <a:effectLst/>
                        </a:rPr>
                        <a:t>Strukturni okvir</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tc>
                  <a:txBody>
                    <a:bodyPr/>
                    <a:lstStyle/>
                    <a:p>
                      <a:pPr marL="342900" lvl="0" indent="-342900" algn="just">
                        <a:buFont typeface="Calibri" panose="020F0502020204030204" pitchFamily="34" charset="0"/>
                        <a:buChar char="-"/>
                      </a:pPr>
                      <a:r>
                        <a:rPr lang="bs-Latn-BA" sz="1400" dirty="0">
                          <a:effectLst/>
                        </a:rPr>
                        <a:t>Da li je ispoštovana minimalna struktura strateških dokumenata u Federaciji BiH kao što je opisano u Prilogu broj 1, člana 20. Uredbe o izradi strateških dokumenata u Federaciji BiH?</a:t>
                      </a:r>
                      <a:endParaRPr lang="en-GB" sz="1400" dirty="0">
                        <a:effectLst/>
                      </a:endParaRPr>
                    </a:p>
                    <a:p>
                      <a:pPr marL="342900" lvl="0" indent="-342900" algn="just">
                        <a:buFont typeface="Calibri" panose="020F0502020204030204" pitchFamily="34" charset="0"/>
                        <a:buChar char="-"/>
                      </a:pPr>
                      <a:r>
                        <a:rPr lang="bs-Latn-BA" sz="1400" dirty="0">
                          <a:effectLst/>
                        </a:rPr>
                        <a:t>Da li  strateška platforma sadrži i pripremljena po  ključnim elementima? </a:t>
                      </a:r>
                      <a:endParaRPr lang="en-GB" sz="1400" dirty="0">
                        <a:effectLst/>
                      </a:endParaRPr>
                    </a:p>
                    <a:p>
                      <a:pPr marL="342900" lvl="0" indent="-342900" algn="just">
                        <a:buFont typeface="Calibri" panose="020F0502020204030204" pitchFamily="34" charset="0"/>
                        <a:buChar char="-"/>
                      </a:pPr>
                      <a:r>
                        <a:rPr lang="bs-Latn-BA" sz="1400" dirty="0">
                          <a:effectLst/>
                        </a:rPr>
                        <a:t>Da li su strateški ciljevi, prioriteti i mjere definirani jasnim, nedvosmislenim, jednostavnim, razumljivim jezikom?</a:t>
                      </a:r>
                      <a:endParaRPr lang="en-GB" sz="1400" dirty="0">
                        <a:effectLst/>
                      </a:endParaRPr>
                    </a:p>
                    <a:p>
                      <a:pPr marL="342900" lvl="0" indent="-342900" algn="just">
                        <a:spcAft>
                          <a:spcPts val="600"/>
                        </a:spcAft>
                        <a:buFont typeface="Calibri" panose="020F0502020204030204" pitchFamily="34" charset="0"/>
                        <a:buChar char="-"/>
                      </a:pPr>
                      <a:r>
                        <a:rPr lang="bs-Latn-BA" sz="1400" dirty="0">
                          <a:effectLst/>
                        </a:rPr>
                        <a:t>Da li je primpremljen akcioni plan za strategiju? Ako jeste, za koji period je pripremljen i da li akcioni plan sadrži minimalne elemente iz Uredbe o izradi strateških dokumenata u Federaciji BiH? </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38928" marR="38928" marT="0" marB="0"/>
                </a:tc>
                <a:extLst>
                  <a:ext uri="{0D108BD9-81ED-4DB2-BD59-A6C34878D82A}">
                    <a16:rowId xmlns:a16="http://schemas.microsoft.com/office/drawing/2014/main" val="861511871"/>
                  </a:ext>
                </a:extLst>
              </a:tr>
            </a:tbl>
          </a:graphicData>
        </a:graphic>
      </p:graphicFrame>
    </p:spTree>
    <p:extLst>
      <p:ext uri="{BB962C8B-B14F-4D97-AF65-F5344CB8AC3E}">
        <p14:creationId xmlns:p14="http://schemas.microsoft.com/office/powerpoint/2010/main" val="408482468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bs-Latn-BA" dirty="0"/>
              <a:t>SADRŽAJ</a:t>
            </a:r>
            <a:endParaRPr lang="en-US" dirty="0"/>
          </a:p>
        </p:txBody>
      </p:sp>
      <p:sp>
        <p:nvSpPr>
          <p:cNvPr id="10" name="Rectangle 9"/>
          <p:cNvSpPr/>
          <p:nvPr/>
        </p:nvSpPr>
        <p:spPr>
          <a:xfrm>
            <a:off x="957943" y="2505671"/>
            <a:ext cx="7445828" cy="2246769"/>
          </a:xfrm>
          <a:prstGeom prst="rect">
            <a:avLst/>
          </a:prstGeom>
        </p:spPr>
        <p:txBody>
          <a:bodyPr wrap="square">
            <a:spAutoFit/>
          </a:bodyPr>
          <a:lstStyle/>
          <a:p>
            <a:pPr algn="ctr"/>
            <a:endParaRPr lang="bs-Latn-BA" sz="2800" dirty="0"/>
          </a:p>
          <a:p>
            <a:pPr marL="571500" indent="-571500">
              <a:buBlip>
                <a:blip r:embed="rId2"/>
              </a:buBlip>
            </a:pPr>
            <a:r>
              <a:rPr lang="bs-Latn-BA" sz="2800" dirty="0"/>
              <a:t>Uvod i</a:t>
            </a:r>
            <a:r>
              <a:rPr lang="en-US" sz="2800" dirty="0"/>
              <a:t> </a:t>
            </a:r>
            <a:r>
              <a:rPr lang="en-US" sz="2800" dirty="0" err="1"/>
              <a:t>sistem</a:t>
            </a:r>
            <a:endParaRPr lang="en-US" sz="2800" dirty="0"/>
          </a:p>
          <a:p>
            <a:pPr marL="571500" indent="-571500">
              <a:buBlip>
                <a:blip r:embed="rId2"/>
              </a:buBlip>
            </a:pPr>
            <a:r>
              <a:rPr lang="en-US" sz="2800" dirty="0"/>
              <a:t>Principi</a:t>
            </a:r>
          </a:p>
          <a:p>
            <a:pPr marL="571500" indent="-571500">
              <a:buBlip>
                <a:blip r:embed="rId2"/>
              </a:buBlip>
            </a:pPr>
            <a:r>
              <a:rPr lang="en-US" sz="2800" dirty="0" err="1"/>
              <a:t>Ciljevi</a:t>
            </a:r>
            <a:r>
              <a:rPr lang="en-US" sz="2800" dirty="0"/>
              <a:t> </a:t>
            </a:r>
            <a:r>
              <a:rPr lang="en-US" sz="2800" dirty="0" err="1"/>
              <a:t>i</a:t>
            </a:r>
            <a:r>
              <a:rPr lang="en-US" sz="2800" dirty="0"/>
              <a:t> </a:t>
            </a:r>
            <a:r>
              <a:rPr lang="en-US" sz="2800" dirty="0" err="1"/>
              <a:t>kriteriji</a:t>
            </a:r>
            <a:endParaRPr lang="en-US" sz="2800" dirty="0"/>
          </a:p>
          <a:p>
            <a:pPr marL="571500" indent="-571500">
              <a:buBlip>
                <a:blip r:embed="rId2"/>
              </a:buBlip>
            </a:pPr>
            <a:r>
              <a:rPr lang="en-US" sz="2800" dirty="0" err="1"/>
              <a:t>Vrste</a:t>
            </a:r>
            <a:r>
              <a:rPr lang="en-US" sz="2800" dirty="0"/>
              <a:t> </a:t>
            </a:r>
            <a:r>
              <a:rPr lang="bs-Latn-BA" sz="2800" dirty="0" err="1"/>
              <a:t>evaluacija</a:t>
            </a:r>
            <a:endParaRPr lang="bs-Latn-BA" sz="2800" dirty="0"/>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295858" y="3937819"/>
            <a:ext cx="3107914" cy="2334726"/>
          </a:xfrm>
          <a:prstGeom prst="rect">
            <a:avLst/>
          </a:prstGeom>
        </p:spPr>
      </p:pic>
    </p:spTree>
    <p:extLst>
      <p:ext uri="{BB962C8B-B14F-4D97-AF65-F5344CB8AC3E}">
        <p14:creationId xmlns:p14="http://schemas.microsoft.com/office/powerpoint/2010/main" val="254136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A49-1469-4472-B863-84BB43183057}"/>
              </a:ext>
            </a:extLst>
          </p:cNvPr>
          <p:cNvSpPr>
            <a:spLocks noGrp="1"/>
          </p:cNvSpPr>
          <p:nvPr>
            <p:ph type="title"/>
          </p:nvPr>
        </p:nvSpPr>
        <p:spPr>
          <a:xfrm>
            <a:off x="628650" y="196162"/>
            <a:ext cx="7886700" cy="598970"/>
          </a:xfrm>
        </p:spPr>
        <p:txBody>
          <a:bodyPr>
            <a:normAutofit/>
          </a:bodyPr>
          <a:lstStyle/>
          <a:p>
            <a:r>
              <a:rPr lang="bs-Latn-BA" sz="3000" b="1" u="sng" dirty="0">
                <a:latin typeface="Cambria" panose="02040503050406030204" pitchFamily="18" charset="0"/>
                <a:ea typeface="Cambria" panose="02040503050406030204" pitchFamily="18" charset="0"/>
              </a:rPr>
              <a:t>Evaluacija u toku</a:t>
            </a:r>
          </a:p>
        </p:txBody>
      </p:sp>
      <p:sp>
        <p:nvSpPr>
          <p:cNvPr id="3" name="Content Placeholder 2">
            <a:extLst>
              <a:ext uri="{FF2B5EF4-FFF2-40B4-BE49-F238E27FC236}">
                <a16:creationId xmlns:a16="http://schemas.microsoft.com/office/drawing/2014/main" id="{6A626787-D5F5-4D2B-8858-86135AD79C95}"/>
              </a:ext>
            </a:extLst>
          </p:cNvPr>
          <p:cNvSpPr>
            <a:spLocks noGrp="1"/>
          </p:cNvSpPr>
          <p:nvPr>
            <p:ph idx="1"/>
          </p:nvPr>
        </p:nvSpPr>
        <p:spPr>
          <a:xfrm>
            <a:off x="628650" y="964097"/>
            <a:ext cx="7886700" cy="5774633"/>
          </a:xfrm>
        </p:spPr>
        <p:txBody>
          <a:bodyPr>
            <a:normAutofit/>
          </a:bodyPr>
          <a:lstStyle/>
          <a:p>
            <a:pPr algn="just"/>
            <a:r>
              <a:rPr lang="bs-Latn-BA" sz="2200" dirty="0"/>
              <a:t>Evaluacija u toku je standardni korak ciklusa razvojnog planiranja i upravljanja razvojem</a:t>
            </a:r>
          </a:p>
          <a:p>
            <a:pPr algn="just"/>
            <a:r>
              <a:rPr lang="bs-Latn-BA" sz="2200" dirty="0"/>
              <a:t>Provođenje ove vrste evaluacije </a:t>
            </a:r>
            <a:r>
              <a:rPr lang="bs-Latn-BA" sz="2200" b="1" dirty="0"/>
              <a:t>omogućava utvrđivanje stepena realizacije očekivanih rezultata</a:t>
            </a:r>
            <a:r>
              <a:rPr lang="bs-Latn-BA" sz="2200" dirty="0"/>
              <a:t> strateškog dokumenta i ocjenu učinkovitosti struktura i pristupa u implementaciji</a:t>
            </a:r>
          </a:p>
          <a:p>
            <a:pPr lvl="1" algn="just"/>
            <a:r>
              <a:rPr lang="bs-Latn-BA" sz="1800" dirty="0"/>
              <a:t>Time se dolazi do važnih informacija o tome </a:t>
            </a:r>
            <a:r>
              <a:rPr lang="bs-Latn-BA" sz="1800" b="1" dirty="0"/>
              <a:t>da li je implementacija strateškog dokumenta 'na dobrom putu', </a:t>
            </a:r>
            <a:r>
              <a:rPr lang="bs-Latn-BA" sz="1800" dirty="0"/>
              <a:t>da li su planirane mjere učinkovite i da li su pristupi adekvatni za postizanje promjena</a:t>
            </a:r>
          </a:p>
          <a:p>
            <a:pPr algn="just"/>
            <a:r>
              <a:rPr lang="bs-Latn-BA" sz="2200" dirty="0"/>
              <a:t>U momentu evaluacije tijela nadležna za poslove razvojnog planiranja i upravljanja razvojem imaju značajna iskustva u implementaciji strateških dokumenata i godišnjem izvještavanju</a:t>
            </a:r>
          </a:p>
          <a:p>
            <a:pPr algn="just"/>
            <a:r>
              <a:rPr lang="bs-Latn-BA" sz="2200" dirty="0"/>
              <a:t>Evaluacija tada pomaže </a:t>
            </a:r>
            <a:r>
              <a:rPr lang="bs-Latn-BA" sz="2200" b="1" dirty="0"/>
              <a:t>da se stekne cjelovita slika</a:t>
            </a:r>
            <a:r>
              <a:rPr lang="bs-Latn-BA" sz="2200" dirty="0"/>
              <a:t> o stepenu implementacije strateškog dokumenta, i to po pojedinačnim strateškim ciljevima i prioritetima</a:t>
            </a:r>
          </a:p>
          <a:p>
            <a:pPr lvl="1" algn="just"/>
            <a:r>
              <a:rPr lang="bs-Latn-BA" sz="2000" dirty="0"/>
              <a:t>jer se vrši sveobuhvatnije i detaljnije sumiranje rezultata implementacije u odnosu na redovne godišnje analize</a:t>
            </a:r>
          </a:p>
        </p:txBody>
      </p:sp>
    </p:spTree>
    <p:extLst>
      <p:ext uri="{BB962C8B-B14F-4D97-AF65-F5344CB8AC3E}">
        <p14:creationId xmlns:p14="http://schemas.microsoft.com/office/powerpoint/2010/main" val="284586889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A49-1469-4472-B863-84BB43183057}"/>
              </a:ext>
            </a:extLst>
          </p:cNvPr>
          <p:cNvSpPr>
            <a:spLocks noGrp="1"/>
          </p:cNvSpPr>
          <p:nvPr>
            <p:ph type="title"/>
          </p:nvPr>
        </p:nvSpPr>
        <p:spPr>
          <a:xfrm>
            <a:off x="628650" y="18255"/>
            <a:ext cx="7886700" cy="1325563"/>
          </a:xfrm>
        </p:spPr>
        <p:txBody>
          <a:bodyPr>
            <a:normAutofit/>
          </a:bodyPr>
          <a:lstStyle/>
          <a:p>
            <a:r>
              <a:rPr lang="en-US" sz="3000" b="1" u="sng" dirty="0" err="1">
                <a:latin typeface="Cambria" panose="02040503050406030204" pitchFamily="18" charset="0"/>
                <a:ea typeface="Cambria" panose="02040503050406030204" pitchFamily="18" charset="0"/>
              </a:rPr>
              <a:t>Evaluacija</a:t>
            </a:r>
            <a:r>
              <a:rPr lang="en-US" sz="3000" b="1" u="sng" dirty="0">
                <a:latin typeface="Cambria" panose="02040503050406030204" pitchFamily="18" charset="0"/>
                <a:ea typeface="Cambria" panose="02040503050406030204" pitchFamily="18" charset="0"/>
              </a:rPr>
              <a:t> u </a:t>
            </a:r>
            <a:r>
              <a:rPr lang="en-US" sz="3000" b="1" u="sng" dirty="0" err="1">
                <a:latin typeface="Cambria" panose="02040503050406030204" pitchFamily="18" charset="0"/>
                <a:ea typeface="Cambria" panose="02040503050406030204" pitchFamily="18" charset="0"/>
              </a:rPr>
              <a:t>toku</a:t>
            </a:r>
            <a:r>
              <a:rPr lang="bs-Latn-BA" sz="3000" b="1" u="sng" dirty="0">
                <a:latin typeface="Cambria" panose="02040503050406030204" pitchFamily="18" charset="0"/>
                <a:ea typeface="Cambria" panose="02040503050406030204" pitchFamily="18" charset="0"/>
              </a:rPr>
              <a:t> – pristup</a:t>
            </a:r>
            <a:endParaRPr lang="en-US" sz="3000" b="1" u="sng"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A626787-D5F5-4D2B-8858-86135AD79C95}"/>
              </a:ext>
            </a:extLst>
          </p:cNvPr>
          <p:cNvSpPr>
            <a:spLocks noGrp="1"/>
          </p:cNvSpPr>
          <p:nvPr>
            <p:ph idx="1"/>
          </p:nvPr>
        </p:nvSpPr>
        <p:spPr>
          <a:xfrm>
            <a:off x="701040" y="1343818"/>
            <a:ext cx="7814310" cy="2638902"/>
          </a:xfrm>
        </p:spPr>
        <p:txBody>
          <a:bodyPr>
            <a:normAutofit lnSpcReduction="10000"/>
          </a:bodyPr>
          <a:lstStyle/>
          <a:p>
            <a:pPr algn="just"/>
            <a:r>
              <a:rPr lang="bs-Latn-BA" sz="2400" dirty="0"/>
              <a:t>Evaluaciju u toku </a:t>
            </a:r>
            <a:r>
              <a:rPr lang="bs-Latn-BA" sz="2400" b="1" dirty="0"/>
              <a:t>u predzadnjoj godini </a:t>
            </a:r>
            <a:r>
              <a:rPr lang="bs-Latn-BA" sz="2400" dirty="0"/>
              <a:t>implementacije strateških dokumenata provode nezavisni vanjski evaluator</a:t>
            </a:r>
          </a:p>
          <a:p>
            <a:pPr algn="just"/>
            <a:r>
              <a:rPr lang="bs-Latn-BA" sz="2400" dirty="0"/>
              <a:t>Na sredini perioda implementacije evaluaciju u toku provode samostalno nadležne institucije</a:t>
            </a:r>
          </a:p>
          <a:p>
            <a:pPr algn="just"/>
            <a:r>
              <a:rPr lang="bs-Latn-BA" sz="2400" dirty="0"/>
              <a:t>Državni službenici zaduženi za izradu i implementaciju strateških dokumenata ne mogu biti imenovani u tim za pripremu evaluacije u toku</a:t>
            </a:r>
          </a:p>
        </p:txBody>
      </p:sp>
      <p:graphicFrame>
        <p:nvGraphicFramePr>
          <p:cNvPr id="4" name="Diagram 3">
            <a:extLst>
              <a:ext uri="{FF2B5EF4-FFF2-40B4-BE49-F238E27FC236}">
                <a16:creationId xmlns:a16="http://schemas.microsoft.com/office/drawing/2014/main" id="{3C8E5418-D985-4C14-A28F-C212EAE920C9}"/>
              </a:ext>
            </a:extLst>
          </p:cNvPr>
          <p:cNvGraphicFramePr/>
          <p:nvPr/>
        </p:nvGraphicFramePr>
        <p:xfrm>
          <a:off x="781684" y="3810000"/>
          <a:ext cx="7661276" cy="234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927653"/>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1A49-1469-4472-B863-84BB43183057}"/>
              </a:ext>
            </a:extLst>
          </p:cNvPr>
          <p:cNvSpPr>
            <a:spLocks noGrp="1"/>
          </p:cNvSpPr>
          <p:nvPr>
            <p:ph type="title"/>
          </p:nvPr>
        </p:nvSpPr>
        <p:spPr>
          <a:xfrm>
            <a:off x="248284" y="-121920"/>
            <a:ext cx="8647430" cy="1325563"/>
          </a:xfrm>
        </p:spPr>
        <p:txBody>
          <a:bodyPr>
            <a:normAutofit/>
          </a:bodyPr>
          <a:lstStyle/>
          <a:p>
            <a:r>
              <a:rPr lang="en-US" sz="3000" b="1" u="sng" dirty="0" err="1">
                <a:latin typeface="Cambria" panose="02040503050406030204" pitchFamily="18" charset="0"/>
                <a:ea typeface="Cambria" panose="02040503050406030204" pitchFamily="18" charset="0"/>
              </a:rPr>
              <a:t>Evaluacija</a:t>
            </a:r>
            <a:r>
              <a:rPr lang="en-US" sz="3000" b="1" u="sng" dirty="0">
                <a:latin typeface="Cambria" panose="02040503050406030204" pitchFamily="18" charset="0"/>
                <a:ea typeface="Cambria" panose="02040503050406030204" pitchFamily="18" charset="0"/>
              </a:rPr>
              <a:t> u </a:t>
            </a:r>
            <a:r>
              <a:rPr lang="en-US" sz="3000" b="1" u="sng" dirty="0" err="1">
                <a:latin typeface="Cambria" panose="02040503050406030204" pitchFamily="18" charset="0"/>
                <a:ea typeface="Cambria" panose="02040503050406030204" pitchFamily="18" charset="0"/>
              </a:rPr>
              <a:t>toku</a:t>
            </a:r>
            <a:r>
              <a:rPr lang="bs-Latn-BA" sz="3000" b="1" u="sng" dirty="0">
                <a:latin typeface="Cambria" panose="02040503050406030204" pitchFamily="18" charset="0"/>
                <a:ea typeface="Cambria" panose="02040503050406030204" pitchFamily="18" charset="0"/>
              </a:rPr>
              <a:t> – najčešće korištena pitanja </a:t>
            </a:r>
            <a:endParaRPr lang="en-US" sz="3000" b="1" u="sng"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7BA7BDB9-4959-42BB-8339-C70643EBE107}"/>
              </a:ext>
            </a:extLst>
          </p:cNvPr>
          <p:cNvGraphicFramePr>
            <a:graphicFrameLocks noGrp="1"/>
          </p:cNvGraphicFramePr>
          <p:nvPr/>
        </p:nvGraphicFramePr>
        <p:xfrm>
          <a:off x="248284" y="1097280"/>
          <a:ext cx="8783956" cy="5618480"/>
        </p:xfrm>
        <a:graphic>
          <a:graphicData uri="http://schemas.openxmlformats.org/drawingml/2006/table">
            <a:tbl>
              <a:tblPr firstRow="1" firstCol="1" bandRow="1">
                <a:tableStyleId>{5C22544A-7EE6-4342-B048-85BDC9FD1C3A}</a:tableStyleId>
              </a:tblPr>
              <a:tblGrid>
                <a:gridCol w="1948473">
                  <a:extLst>
                    <a:ext uri="{9D8B030D-6E8A-4147-A177-3AD203B41FA5}">
                      <a16:colId xmlns:a16="http://schemas.microsoft.com/office/drawing/2014/main" val="683082761"/>
                    </a:ext>
                  </a:extLst>
                </a:gridCol>
                <a:gridCol w="6835483">
                  <a:extLst>
                    <a:ext uri="{9D8B030D-6E8A-4147-A177-3AD203B41FA5}">
                      <a16:colId xmlns:a16="http://schemas.microsoft.com/office/drawing/2014/main" val="847140448"/>
                    </a:ext>
                  </a:extLst>
                </a:gridCol>
              </a:tblGrid>
              <a:tr h="325120">
                <a:tc>
                  <a:txBody>
                    <a:bodyPr/>
                    <a:lstStyle/>
                    <a:p>
                      <a:pPr algn="ctr">
                        <a:spcAft>
                          <a:spcPts val="600"/>
                        </a:spcAft>
                      </a:pPr>
                      <a:r>
                        <a:rPr lang="bs-Latn-BA" sz="1400" dirty="0">
                          <a:effectLst/>
                        </a:rPr>
                        <a:t>Kriteriji</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algn="ctr">
                        <a:spcAft>
                          <a:spcPts val="600"/>
                        </a:spcAft>
                      </a:pPr>
                      <a:r>
                        <a:rPr lang="bs-Latn-BA" sz="1400" dirty="0">
                          <a:effectLst/>
                        </a:rPr>
                        <a:t>Evaluacijska pitanja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990646530"/>
                  </a:ext>
                </a:extLst>
              </a:tr>
              <a:tr h="726440">
                <a:tc>
                  <a:txBody>
                    <a:bodyPr/>
                    <a:lstStyle/>
                    <a:p>
                      <a:pPr algn="just">
                        <a:spcAft>
                          <a:spcPts val="600"/>
                        </a:spcAft>
                      </a:pPr>
                      <a:r>
                        <a:rPr lang="bs-Latn-BA" sz="1400">
                          <a:effectLst/>
                        </a:rPr>
                        <a:t>Relevantnost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buFont typeface="Times New Roman" panose="02020603050405020304" pitchFamily="18" charset="0"/>
                        <a:buChar char="-"/>
                      </a:pPr>
                      <a:r>
                        <a:rPr lang="bs-Latn-BA" sz="1400" dirty="0">
                          <a:effectLst/>
                        </a:rPr>
                        <a:t>U kojoj mjeri su odabrani ciljevi relevantni odnosno usklađeni sa utvrđenim potrebama ciljnih grupa?</a:t>
                      </a:r>
                      <a:endParaRPr lang="en-GB" sz="1400" dirty="0">
                        <a:effectLst/>
                      </a:endParaRPr>
                    </a:p>
                    <a:p>
                      <a:pPr marL="342900" lvl="0" indent="-342900" algn="just">
                        <a:spcAft>
                          <a:spcPts val="600"/>
                        </a:spcAft>
                        <a:buFont typeface="Times New Roman" panose="02020603050405020304" pitchFamily="18" charset="0"/>
                        <a:buChar char="-"/>
                      </a:pPr>
                      <a:r>
                        <a:rPr lang="bs-Latn-BA" sz="1400" dirty="0">
                          <a:effectLst/>
                        </a:rPr>
                        <a:t>U kojoj mjeri su odabrani ciljevi relevantni odnosno usklađeni sa javnim potrebama?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1156297670"/>
                  </a:ext>
                </a:extLst>
              </a:tr>
              <a:tr h="908050">
                <a:tc>
                  <a:txBody>
                    <a:bodyPr/>
                    <a:lstStyle/>
                    <a:p>
                      <a:pPr algn="just">
                        <a:spcAft>
                          <a:spcPts val="600"/>
                        </a:spcAft>
                      </a:pPr>
                      <a:r>
                        <a:rPr lang="bs-Latn-BA" sz="1400">
                          <a:effectLst/>
                        </a:rPr>
                        <a:t>Djelotvornost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buFont typeface="Times New Roman" panose="02020603050405020304" pitchFamily="18" charset="0"/>
                        <a:buChar char="-"/>
                      </a:pPr>
                      <a:r>
                        <a:rPr lang="hr-BA" sz="1400">
                          <a:effectLst/>
                        </a:rPr>
                        <a:t>U kojoj mjeri su finansijska sredstva efikasno planirana i iskorištena za provedbu projekata i aktivnosti iz strategije?</a:t>
                      </a:r>
                      <a:endParaRPr lang="en-GB" sz="1400">
                        <a:effectLst/>
                      </a:endParaRPr>
                    </a:p>
                    <a:p>
                      <a:pPr marL="342900" lvl="0" indent="-342900" algn="just">
                        <a:spcAft>
                          <a:spcPts val="600"/>
                        </a:spcAft>
                        <a:buFont typeface="Times New Roman" panose="02020603050405020304" pitchFamily="18" charset="0"/>
                        <a:buChar char="-"/>
                      </a:pPr>
                      <a:r>
                        <a:rPr lang="bs-Latn-BA" sz="1400">
                          <a:effectLst/>
                        </a:rPr>
                        <a:t>U kojoj mjeri je odnos uloženih finansijskih resursa i rezultata/učinaka nastalih tokom provedbe projekata i aktivnosti zadovoljavajući u odnosu na planirane finansijske resurse i rezultate/učinke?</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472365845"/>
                  </a:ext>
                </a:extLst>
              </a:tr>
              <a:tr h="726440">
                <a:tc>
                  <a:txBody>
                    <a:bodyPr/>
                    <a:lstStyle/>
                    <a:p>
                      <a:pPr algn="just">
                        <a:spcAft>
                          <a:spcPts val="600"/>
                        </a:spcAft>
                      </a:pPr>
                      <a:r>
                        <a:rPr lang="bs-Latn-BA" sz="1400">
                          <a:effectLst/>
                        </a:rPr>
                        <a:t>Učinkovitost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buFont typeface="Times New Roman" panose="02020603050405020304" pitchFamily="18" charset="0"/>
                        <a:buChar char="-"/>
                      </a:pPr>
                      <a:r>
                        <a:rPr lang="bs-Latn-BA" sz="1400">
                          <a:effectLst/>
                        </a:rPr>
                        <a:t>U kojoj mjeri je postignuti napredak u ostvarivanju ciljeva strategije zadovoljavajući u odnosu na postavljene ciljne vrijednosti indikatora?</a:t>
                      </a:r>
                      <a:endParaRPr lang="en-GB" sz="1400">
                        <a:effectLst/>
                      </a:endParaRPr>
                    </a:p>
                    <a:p>
                      <a:pPr marL="342900" lvl="0" indent="-342900" algn="just">
                        <a:spcAft>
                          <a:spcPts val="600"/>
                        </a:spcAft>
                        <a:buFont typeface="Times New Roman" panose="02020603050405020304" pitchFamily="18" charset="0"/>
                        <a:buChar char="-"/>
                      </a:pPr>
                      <a:r>
                        <a:rPr lang="bs-Latn-BA" sz="1400">
                          <a:effectLst/>
                        </a:rPr>
                        <a:t>Ukoliko napredak ka ostvarenju ciljeva nije zadovoljavajući, koji faktori na to utiču, te u kojoj mjeri?</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3136390157"/>
                  </a:ext>
                </a:extLst>
              </a:tr>
              <a:tr h="1193800">
                <a:tc>
                  <a:txBody>
                    <a:bodyPr/>
                    <a:lstStyle/>
                    <a:p>
                      <a:pPr algn="just">
                        <a:spcAft>
                          <a:spcPts val="600"/>
                        </a:spcAft>
                      </a:pPr>
                      <a:r>
                        <a:rPr lang="bs-Latn-BA" sz="1400">
                          <a:effectLst/>
                        </a:rPr>
                        <a:t>Uticaj</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buFont typeface="Times New Roman" panose="02020603050405020304" pitchFamily="18" charset="0"/>
                        <a:buChar char="-"/>
                      </a:pPr>
                      <a:r>
                        <a:rPr lang="bs-Latn-BA" sz="1400" dirty="0">
                          <a:effectLst/>
                        </a:rPr>
                        <a:t>Da li je razina pozitivnih promjena predviđenih posljedica razvojnih intervencija zadovoljavajuća?</a:t>
                      </a:r>
                      <a:endParaRPr lang="en-GB" sz="1400" dirty="0">
                        <a:effectLst/>
                      </a:endParaRPr>
                    </a:p>
                    <a:p>
                      <a:pPr marL="342900" lvl="0" indent="-342900" algn="just">
                        <a:buFont typeface="Times New Roman" panose="02020603050405020304" pitchFamily="18" charset="0"/>
                        <a:buChar char="-"/>
                      </a:pPr>
                      <a:r>
                        <a:rPr lang="bs-Latn-BA" sz="1400" dirty="0">
                          <a:effectLst/>
                        </a:rPr>
                        <a:t>Da li je bilo negativnih promjena i kakav je njihov uticajaj? Šta je uzrok takvih promjena?</a:t>
                      </a:r>
                      <a:endParaRPr lang="en-GB" sz="1400" dirty="0">
                        <a:effectLst/>
                      </a:endParaRPr>
                    </a:p>
                    <a:p>
                      <a:pPr marL="342900" lvl="0" indent="-342900" algn="just">
                        <a:buFont typeface="Times New Roman" panose="02020603050405020304" pitchFamily="18" charset="0"/>
                        <a:buChar char="-"/>
                      </a:pPr>
                      <a:r>
                        <a:rPr lang="bs-Latn-BA" sz="1400" dirty="0">
                          <a:effectLst/>
                        </a:rPr>
                        <a:t>Da li je bilo nepredviđenih posljedica razvojnih intervencija i kakav je njihov uticaj?</a:t>
                      </a:r>
                      <a:endParaRPr lang="en-GB" sz="1400" dirty="0">
                        <a:effectLst/>
                      </a:endParaRPr>
                    </a:p>
                    <a:p>
                      <a:pPr marL="342900" lvl="0" indent="-342900" algn="just">
                        <a:spcAft>
                          <a:spcPts val="600"/>
                        </a:spcAft>
                        <a:buFont typeface="Times New Roman" panose="02020603050405020304" pitchFamily="18" charset="0"/>
                        <a:buChar char="-"/>
                      </a:pPr>
                      <a:r>
                        <a:rPr lang="bs-Latn-BA" sz="1400" dirty="0">
                          <a:effectLst/>
                        </a:rPr>
                        <a:t>U kojoj mjeri su učinci razvojnih intervencija usklađeni sa potrebama ciljnih grupa?</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570549790"/>
                  </a:ext>
                </a:extLst>
              </a:tr>
              <a:tr h="363220">
                <a:tc>
                  <a:txBody>
                    <a:bodyPr/>
                    <a:lstStyle/>
                    <a:p>
                      <a:pPr algn="just">
                        <a:spcAft>
                          <a:spcPts val="600"/>
                        </a:spcAft>
                      </a:pPr>
                      <a:r>
                        <a:rPr lang="bs-Latn-BA" sz="1400">
                          <a:effectLst/>
                        </a:rPr>
                        <a:t>Održivost</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spcAft>
                          <a:spcPts val="600"/>
                        </a:spcAft>
                        <a:buFont typeface="Times New Roman" panose="02020603050405020304" pitchFamily="18" charset="0"/>
                        <a:buChar char="-"/>
                      </a:pPr>
                      <a:r>
                        <a:rPr lang="bs-Latn-BA" sz="1400">
                          <a:effectLst/>
                        </a:rPr>
                        <a:t>U kojoj mjeri su pozitivne promjene i učinci strateških intervencija održivi?</a:t>
                      </a:r>
                      <a:endParaRPr lang="en-GB" sz="14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170052364"/>
                  </a:ext>
                </a:extLst>
              </a:tr>
              <a:tr h="1089660">
                <a:tc>
                  <a:txBody>
                    <a:bodyPr/>
                    <a:lstStyle/>
                    <a:p>
                      <a:pPr algn="l">
                        <a:spcAft>
                          <a:spcPts val="600"/>
                        </a:spcAft>
                      </a:pPr>
                      <a:r>
                        <a:rPr lang="bs-Latn-BA" sz="1400" dirty="0">
                          <a:effectLst/>
                        </a:rPr>
                        <a:t>Sistem upravljanja razvojem</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tc>
                  <a:txBody>
                    <a:bodyPr/>
                    <a:lstStyle/>
                    <a:p>
                      <a:pPr marL="342900" lvl="0" indent="-342900" algn="just">
                        <a:buFont typeface="Times New Roman" panose="02020603050405020304" pitchFamily="18" charset="0"/>
                        <a:buChar char="-"/>
                      </a:pPr>
                      <a:r>
                        <a:rPr lang="bs-Latn-BA" sz="1400" dirty="0">
                          <a:effectLst/>
                        </a:rPr>
                        <a:t>Koliko je učinkovit sustav upravljanja razvojem?</a:t>
                      </a:r>
                      <a:endParaRPr lang="en-GB" sz="1400" dirty="0">
                        <a:effectLst/>
                      </a:endParaRPr>
                    </a:p>
                    <a:p>
                      <a:pPr marL="342900" lvl="0" indent="-342900" algn="just">
                        <a:buFont typeface="Times New Roman" panose="02020603050405020304" pitchFamily="18" charset="0"/>
                        <a:buChar char="-"/>
                      </a:pPr>
                      <a:r>
                        <a:rPr lang="bs-Latn-BA" sz="1400" dirty="0">
                          <a:effectLst/>
                        </a:rPr>
                        <a:t>U kojoj su mjeri uspostavljene procedure za planiranje, te prikupljanje podataka radi izvršenja aktivnosti praćenja i kontrole provedbe strategije odgovarajuće?</a:t>
                      </a:r>
                      <a:endParaRPr lang="en-GB" sz="1400" dirty="0">
                        <a:effectLst/>
                      </a:endParaRPr>
                    </a:p>
                    <a:p>
                      <a:pPr marL="342900" lvl="0" indent="-342900" algn="just">
                        <a:spcAft>
                          <a:spcPts val="600"/>
                        </a:spcAft>
                        <a:buFont typeface="Times New Roman" panose="02020603050405020304" pitchFamily="18" charset="0"/>
                        <a:buChar char="-"/>
                      </a:pPr>
                      <a:r>
                        <a:rPr lang="bs-Latn-BA" sz="1400" dirty="0">
                          <a:effectLst/>
                        </a:rPr>
                        <a:t>Da li su administrativni kapaciteti u institucijama, za upravljanje razvojem, provedbu i praćenje provedbe strategije, odgovarajući?</a:t>
                      </a:r>
                      <a:endParaRPr lang="en-GB" sz="14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59336" marR="59336" marT="0" marB="0"/>
                </a:tc>
                <a:extLst>
                  <a:ext uri="{0D108BD9-81ED-4DB2-BD59-A6C34878D82A}">
                    <a16:rowId xmlns:a16="http://schemas.microsoft.com/office/drawing/2014/main" val="3572745627"/>
                  </a:ext>
                </a:extLst>
              </a:tr>
            </a:tbl>
          </a:graphicData>
        </a:graphic>
      </p:graphicFrame>
    </p:spTree>
    <p:extLst>
      <p:ext uri="{BB962C8B-B14F-4D97-AF65-F5344CB8AC3E}">
        <p14:creationId xmlns:p14="http://schemas.microsoft.com/office/powerpoint/2010/main" val="88842388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941631-CDC0-486B-9559-366202D95AAB}"/>
              </a:ext>
            </a:extLst>
          </p:cNvPr>
          <p:cNvSpPr>
            <a:spLocks noGrp="1"/>
          </p:cNvSpPr>
          <p:nvPr>
            <p:ph type="title"/>
          </p:nvPr>
        </p:nvSpPr>
        <p:spPr>
          <a:xfrm>
            <a:off x="628649" y="291090"/>
            <a:ext cx="7886699" cy="932688"/>
          </a:xfrm>
        </p:spPr>
        <p:txBody>
          <a:bodyPr vert="horz" lIns="91440" tIns="45720" rIns="91440" bIns="45720" rtlCol="0" anchor="b">
            <a:normAutofit/>
          </a:bodyPr>
          <a:lstStyle/>
          <a:p>
            <a:r>
              <a:rPr lang="en-US" sz="3000" b="1" u="sng" dirty="0" err="1">
                <a:latin typeface="Cambria" panose="02040503050406030204" pitchFamily="18" charset="0"/>
                <a:ea typeface="Cambria" panose="02040503050406030204" pitchFamily="18" charset="0"/>
              </a:rPr>
              <a:t>Uporedni</a:t>
            </a:r>
            <a:r>
              <a:rPr lang="en-US" sz="3000" b="1" u="sng" dirty="0">
                <a:latin typeface="Cambria" panose="02040503050406030204" pitchFamily="18" charset="0"/>
                <a:ea typeface="Cambria" panose="02040503050406030204" pitchFamily="18" charset="0"/>
              </a:rPr>
              <a:t> </a:t>
            </a:r>
            <a:r>
              <a:rPr lang="en-US" sz="3000" b="1" u="sng" dirty="0" err="1">
                <a:latin typeface="Cambria" panose="02040503050406030204" pitchFamily="18" charset="0"/>
                <a:ea typeface="Cambria" panose="02040503050406030204" pitchFamily="18" charset="0"/>
              </a:rPr>
              <a:t>pregled</a:t>
            </a:r>
            <a:r>
              <a:rPr lang="en-US" sz="3000" b="1" u="sng" dirty="0">
                <a:latin typeface="Cambria" panose="02040503050406030204" pitchFamily="18" charset="0"/>
                <a:ea typeface="Cambria" panose="02040503050406030204" pitchFamily="18" charset="0"/>
              </a:rPr>
              <a:t> ex-ante </a:t>
            </a:r>
            <a:r>
              <a:rPr lang="en-US" sz="3000" b="1" u="sng" dirty="0" err="1">
                <a:latin typeface="Cambria" panose="02040503050406030204" pitchFamily="18" charset="0"/>
                <a:ea typeface="Cambria" panose="02040503050406030204" pitchFamily="18" charset="0"/>
              </a:rPr>
              <a:t>evaluacije</a:t>
            </a:r>
            <a:r>
              <a:rPr lang="en-US" sz="3000" b="1" u="sng" dirty="0">
                <a:latin typeface="Cambria" panose="02040503050406030204" pitchFamily="18" charset="0"/>
                <a:ea typeface="Cambria" panose="02040503050406030204" pitchFamily="18" charset="0"/>
              </a:rPr>
              <a:t> </a:t>
            </a:r>
            <a:r>
              <a:rPr lang="en-US" sz="3000" b="1" u="sng" dirty="0" err="1">
                <a:latin typeface="Cambria" panose="02040503050406030204" pitchFamily="18" charset="0"/>
                <a:ea typeface="Cambria" panose="02040503050406030204" pitchFamily="18" charset="0"/>
              </a:rPr>
              <a:t>i</a:t>
            </a:r>
            <a:r>
              <a:rPr lang="en-US" sz="3000" b="1" u="sng" dirty="0">
                <a:latin typeface="Cambria" panose="02040503050406030204" pitchFamily="18" charset="0"/>
                <a:ea typeface="Cambria" panose="02040503050406030204" pitchFamily="18" charset="0"/>
              </a:rPr>
              <a:t> </a:t>
            </a:r>
            <a:r>
              <a:rPr lang="en-US" sz="3000" b="1" u="sng" dirty="0" err="1">
                <a:latin typeface="Cambria" panose="02040503050406030204" pitchFamily="18" charset="0"/>
                <a:ea typeface="Cambria" panose="02040503050406030204" pitchFamily="18" charset="0"/>
              </a:rPr>
              <a:t>evaluacije</a:t>
            </a:r>
            <a:r>
              <a:rPr lang="en-US" sz="3000" b="1" u="sng" dirty="0">
                <a:latin typeface="Cambria" panose="02040503050406030204" pitchFamily="18" charset="0"/>
                <a:ea typeface="Cambria" panose="02040503050406030204" pitchFamily="18" charset="0"/>
              </a:rPr>
              <a:t> u </a:t>
            </a:r>
            <a:r>
              <a:rPr lang="en-US" sz="3000" b="1" u="sng" dirty="0" err="1">
                <a:latin typeface="Cambria" panose="02040503050406030204" pitchFamily="18" charset="0"/>
                <a:ea typeface="Cambria" panose="02040503050406030204" pitchFamily="18" charset="0"/>
              </a:rPr>
              <a:t>toku</a:t>
            </a:r>
            <a:r>
              <a:rPr lang="en-US" sz="3000" b="1" dirty="0">
                <a:latin typeface="Cambria" panose="02040503050406030204" pitchFamily="18" charset="0"/>
                <a:ea typeface="Cambria" panose="02040503050406030204" pitchFamily="18" charset="0"/>
              </a:rPr>
              <a:t> – </a:t>
            </a:r>
            <a:r>
              <a:rPr lang="en-US" sz="3000" b="1" dirty="0">
                <a:solidFill>
                  <a:srgbClr val="0070C0"/>
                </a:solidFill>
                <a:latin typeface="Cambria" panose="02040503050406030204" pitchFamily="18" charset="0"/>
                <a:ea typeface="Cambria" panose="02040503050406030204" pitchFamily="18" charset="0"/>
              </a:rPr>
              <a:t>SLIČNOSTI</a:t>
            </a:r>
            <a:r>
              <a:rPr lang="bs-Latn-BA" sz="3000" b="1" dirty="0">
                <a:solidFill>
                  <a:srgbClr val="0070C0"/>
                </a:solidFill>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A51E9CD0-FEDD-4ED6-87EC-BB111116FFEF}"/>
              </a:ext>
            </a:extLst>
          </p:cNvPr>
          <p:cNvGraphicFramePr>
            <a:graphicFrameLocks noGrp="1"/>
          </p:cNvGraphicFramePr>
          <p:nvPr/>
        </p:nvGraphicFramePr>
        <p:xfrm>
          <a:off x="628649" y="1527637"/>
          <a:ext cx="7886699" cy="5155379"/>
        </p:xfrm>
        <a:graphic>
          <a:graphicData uri="http://schemas.openxmlformats.org/drawingml/2006/table">
            <a:tbl>
              <a:tblPr firstRow="1" firstCol="1" bandRow="1">
                <a:tableStyleId>{5C22544A-7EE6-4342-B048-85BDC9FD1C3A}</a:tableStyleId>
              </a:tblPr>
              <a:tblGrid>
                <a:gridCol w="1113269">
                  <a:extLst>
                    <a:ext uri="{9D8B030D-6E8A-4147-A177-3AD203B41FA5}">
                      <a16:colId xmlns:a16="http://schemas.microsoft.com/office/drawing/2014/main" val="3775354843"/>
                    </a:ext>
                  </a:extLst>
                </a:gridCol>
                <a:gridCol w="1151562">
                  <a:extLst>
                    <a:ext uri="{9D8B030D-6E8A-4147-A177-3AD203B41FA5}">
                      <a16:colId xmlns:a16="http://schemas.microsoft.com/office/drawing/2014/main" val="522978709"/>
                    </a:ext>
                  </a:extLst>
                </a:gridCol>
                <a:gridCol w="5621868">
                  <a:extLst>
                    <a:ext uri="{9D8B030D-6E8A-4147-A177-3AD203B41FA5}">
                      <a16:colId xmlns:a16="http://schemas.microsoft.com/office/drawing/2014/main" val="1083446703"/>
                    </a:ext>
                  </a:extLst>
                </a:gridCol>
              </a:tblGrid>
              <a:tr h="301163">
                <a:tc gridSpan="2">
                  <a:txBody>
                    <a:bodyPr/>
                    <a:lstStyle/>
                    <a:p>
                      <a:pPr algn="ctr">
                        <a:spcAft>
                          <a:spcPts val="600"/>
                        </a:spcAft>
                      </a:pPr>
                      <a:r>
                        <a:rPr lang="bs-Latn-BA" sz="1600" dirty="0">
                          <a:effectLst/>
                          <a:latin typeface="+mn-lt"/>
                          <a:ea typeface="Times New Roman" panose="02020603050405020304" pitchFamily="18" charset="0"/>
                          <a:cs typeface="Myanmar Text" panose="020B0502040204020203" pitchFamily="34" charset="0"/>
                        </a:rPr>
                        <a:t>Karakteristike</a:t>
                      </a:r>
                      <a:endParaRPr lang="en-GB" sz="1600" dirty="0">
                        <a:effectLst/>
                        <a:latin typeface="+mn-lt"/>
                        <a:ea typeface="Times New Roman" panose="02020603050405020304" pitchFamily="18" charset="0"/>
                        <a:cs typeface="Myanmar Text" panose="020B0502040204020203" pitchFamily="34" charset="0"/>
                      </a:endParaRPr>
                    </a:p>
                  </a:txBody>
                  <a:tcPr marL="91904" marR="91904" marT="0" marB="0"/>
                </a:tc>
                <a:tc hMerge="1">
                  <a:txBody>
                    <a:bodyPr/>
                    <a:lstStyle/>
                    <a:p>
                      <a:pPr>
                        <a:spcAft>
                          <a:spcPts val="600"/>
                        </a:spcAft>
                      </a:pPr>
                      <a:endParaRPr lang="en-GB" sz="1600" b="0" dirty="0">
                        <a:solidFill>
                          <a:schemeClr val="tx1"/>
                        </a:solidFill>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nchor="ctr">
                    <a:solidFill>
                      <a:schemeClr val="accent1">
                        <a:lumMod val="20000"/>
                        <a:lumOff val="80000"/>
                      </a:schemeClr>
                    </a:solidFill>
                  </a:tcPr>
                </a:tc>
                <a:tc>
                  <a:txBody>
                    <a:bodyPr/>
                    <a:lstStyle/>
                    <a:p>
                      <a:pPr algn="ctr">
                        <a:spcBef>
                          <a:spcPts val="100"/>
                        </a:spcBef>
                        <a:spcAft>
                          <a:spcPts val="100"/>
                        </a:spcAft>
                      </a:pPr>
                      <a:r>
                        <a:rPr lang="bs-Latn-BA" sz="1600" b="0" dirty="0">
                          <a:solidFill>
                            <a:schemeClr val="tx1"/>
                          </a:solidFill>
                          <a:effectLst/>
                          <a:latin typeface="+mn-lt"/>
                          <a:ea typeface="Times New Roman" panose="02020603050405020304" pitchFamily="18" charset="0"/>
                          <a:cs typeface="Myanmar Text" panose="020B0502040204020203" pitchFamily="34" charset="0"/>
                        </a:rPr>
                        <a:t>E</a:t>
                      </a:r>
                      <a:r>
                        <a:rPr lang="es-ES" sz="1600" b="0" dirty="0">
                          <a:solidFill>
                            <a:schemeClr val="tx1"/>
                          </a:solidFill>
                          <a:effectLst/>
                          <a:latin typeface="+mn-lt"/>
                          <a:ea typeface="Times New Roman" panose="02020603050405020304" pitchFamily="18" charset="0"/>
                          <a:cs typeface="Myanmar Text" panose="020B0502040204020203" pitchFamily="34" charset="0"/>
                        </a:rPr>
                        <a:t>x-ante </a:t>
                      </a:r>
                      <a:r>
                        <a:rPr lang="es-ES" sz="1600" b="0" dirty="0" err="1">
                          <a:solidFill>
                            <a:schemeClr val="tx1"/>
                          </a:solidFill>
                          <a:effectLst/>
                          <a:latin typeface="+mn-lt"/>
                          <a:ea typeface="Times New Roman" panose="02020603050405020304" pitchFamily="18" charset="0"/>
                          <a:cs typeface="Myanmar Text" panose="020B0502040204020203" pitchFamily="34" charset="0"/>
                        </a:rPr>
                        <a:t>evaluacij</a:t>
                      </a:r>
                      <a:r>
                        <a:rPr lang="bs-Latn-BA" sz="1600" b="0" dirty="0">
                          <a:solidFill>
                            <a:schemeClr val="tx1"/>
                          </a:solidFill>
                          <a:effectLst/>
                          <a:latin typeface="+mn-lt"/>
                          <a:ea typeface="Times New Roman" panose="02020603050405020304" pitchFamily="18" charset="0"/>
                          <a:cs typeface="Myanmar Text" panose="020B0502040204020203" pitchFamily="34" charset="0"/>
                        </a:rPr>
                        <a:t>a</a:t>
                      </a:r>
                      <a:r>
                        <a:rPr lang="es-ES" sz="1600" b="0" dirty="0">
                          <a:solidFill>
                            <a:schemeClr val="tx1"/>
                          </a:solidFill>
                          <a:effectLst/>
                          <a:latin typeface="+mn-lt"/>
                          <a:ea typeface="Times New Roman" panose="02020603050405020304" pitchFamily="18" charset="0"/>
                          <a:cs typeface="Myanmar Text" panose="020B0502040204020203" pitchFamily="34" charset="0"/>
                        </a:rPr>
                        <a:t> i </a:t>
                      </a:r>
                      <a:r>
                        <a:rPr lang="es-ES" sz="1600" b="0" dirty="0" err="1">
                          <a:solidFill>
                            <a:schemeClr val="tx1"/>
                          </a:solidFill>
                          <a:effectLst/>
                          <a:latin typeface="+mn-lt"/>
                          <a:ea typeface="Times New Roman" panose="02020603050405020304" pitchFamily="18" charset="0"/>
                          <a:cs typeface="Myanmar Text" panose="020B0502040204020203" pitchFamily="34" charset="0"/>
                        </a:rPr>
                        <a:t>evaluacij</a:t>
                      </a:r>
                      <a:r>
                        <a:rPr lang="bs-Latn-BA" sz="1600" b="0" dirty="0">
                          <a:solidFill>
                            <a:schemeClr val="tx1"/>
                          </a:solidFill>
                          <a:effectLst/>
                          <a:latin typeface="+mn-lt"/>
                          <a:ea typeface="Times New Roman" panose="02020603050405020304" pitchFamily="18" charset="0"/>
                          <a:cs typeface="Myanmar Text" panose="020B0502040204020203" pitchFamily="34" charset="0"/>
                        </a:rPr>
                        <a:t>a</a:t>
                      </a:r>
                      <a:r>
                        <a:rPr lang="es-ES" sz="1600" b="0" dirty="0">
                          <a:solidFill>
                            <a:schemeClr val="tx1"/>
                          </a:solidFill>
                          <a:effectLst/>
                          <a:latin typeface="+mn-lt"/>
                          <a:ea typeface="Times New Roman" panose="02020603050405020304" pitchFamily="18" charset="0"/>
                          <a:cs typeface="Myanmar Text" panose="020B0502040204020203" pitchFamily="34" charset="0"/>
                        </a:rPr>
                        <a:t> u </a:t>
                      </a:r>
                      <a:r>
                        <a:rPr lang="es-ES" sz="1600" b="0" dirty="0" err="1">
                          <a:solidFill>
                            <a:schemeClr val="tx1"/>
                          </a:solidFill>
                          <a:effectLst/>
                          <a:latin typeface="+mn-lt"/>
                          <a:ea typeface="Times New Roman" panose="02020603050405020304" pitchFamily="18" charset="0"/>
                          <a:cs typeface="Myanmar Text" panose="020B0502040204020203" pitchFamily="34" charset="0"/>
                        </a:rPr>
                        <a:t>toku</a:t>
                      </a:r>
                      <a:endParaRPr lang="en-GB" sz="1600" b="0" dirty="0">
                        <a:solidFill>
                          <a:schemeClr val="tx1"/>
                        </a:solidFill>
                        <a:effectLst/>
                        <a:latin typeface="+mn-lt"/>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extLst>
                  <a:ext uri="{0D108BD9-81ED-4DB2-BD59-A6C34878D82A}">
                    <a16:rowId xmlns:a16="http://schemas.microsoft.com/office/drawing/2014/main" val="2772257679"/>
                  </a:ext>
                </a:extLst>
              </a:tr>
              <a:tr h="1079504">
                <a:tc rowSpan="2">
                  <a:txBody>
                    <a:bodyPr/>
                    <a:lstStyle/>
                    <a:p>
                      <a:pPr algn="ctr">
                        <a:spcAft>
                          <a:spcPts val="600"/>
                        </a:spcAft>
                      </a:pPr>
                      <a:r>
                        <a:rPr lang="bs-Latn-BA" sz="1600" dirty="0">
                          <a:effectLst/>
                        </a:rPr>
                        <a:t>Nadležne institucije</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tc>
                <a:tc>
                  <a:txBody>
                    <a:bodyPr/>
                    <a:lstStyle/>
                    <a:p>
                      <a:pPr>
                        <a:spcAft>
                          <a:spcPts val="600"/>
                        </a:spcAft>
                      </a:pPr>
                      <a:r>
                        <a:rPr lang="bs-Latn-BA" sz="1600" b="0" dirty="0">
                          <a:solidFill>
                            <a:schemeClr val="tx1"/>
                          </a:solidFill>
                          <a:effectLst/>
                        </a:rPr>
                        <a:t>Razvojne strategije</a:t>
                      </a:r>
                      <a:endParaRPr lang="en-GB" sz="1600" b="0" dirty="0">
                        <a:solidFill>
                          <a:schemeClr val="tx1"/>
                        </a:solidFill>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nchor="ctr">
                    <a:solidFill>
                      <a:schemeClr val="accent1">
                        <a:lumMod val="20000"/>
                        <a:lumOff val="80000"/>
                      </a:schemeClr>
                    </a:solidFill>
                  </a:tcPr>
                </a:tc>
                <a:tc>
                  <a:txBody>
                    <a:bodyPr/>
                    <a:lstStyle/>
                    <a:p>
                      <a:pPr>
                        <a:spcBef>
                          <a:spcPts val="100"/>
                        </a:spcBef>
                        <a:spcAft>
                          <a:spcPts val="100"/>
                        </a:spcAft>
                      </a:pPr>
                      <a:r>
                        <a:rPr lang="bs-Latn-BA" sz="1600" b="0" dirty="0">
                          <a:solidFill>
                            <a:schemeClr val="tx1"/>
                          </a:solidFill>
                          <a:effectLst/>
                        </a:rPr>
                        <a:t>Federalni zavod za nivo Federacije BiH;</a:t>
                      </a:r>
                      <a:endParaRPr lang="en-GB" sz="1600" b="0" dirty="0">
                        <a:solidFill>
                          <a:schemeClr val="tx1"/>
                        </a:solidFill>
                        <a:effectLst/>
                      </a:endParaRPr>
                    </a:p>
                    <a:p>
                      <a:pPr>
                        <a:spcBef>
                          <a:spcPts val="100"/>
                        </a:spcBef>
                        <a:spcAft>
                          <a:spcPts val="100"/>
                        </a:spcAft>
                      </a:pPr>
                      <a:r>
                        <a:rPr lang="bs-Latn-BA" sz="1600" b="0" dirty="0">
                          <a:solidFill>
                            <a:schemeClr val="tx1"/>
                          </a:solidFill>
                          <a:effectLst/>
                        </a:rPr>
                        <a:t>Tijela nadležna za poslove razvojnog planiranja i upravljanja razvojem na nivou kantona, odnosno jedinica lokalne samouprave.</a:t>
                      </a:r>
                      <a:endParaRPr lang="en-GB" sz="1600" b="0" dirty="0">
                        <a:solidFill>
                          <a:schemeClr val="tx1"/>
                        </a:solidFill>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extLst>
                  <a:ext uri="{0D108BD9-81ED-4DB2-BD59-A6C34878D82A}">
                    <a16:rowId xmlns:a16="http://schemas.microsoft.com/office/drawing/2014/main" val="858954469"/>
                  </a:ext>
                </a:extLst>
              </a:tr>
              <a:tr h="553451">
                <a:tc vMerge="1">
                  <a:txBody>
                    <a:bodyPr/>
                    <a:lstStyle/>
                    <a:p>
                      <a:endParaRPr lang="en-US"/>
                    </a:p>
                  </a:txBody>
                  <a:tcPr/>
                </a:tc>
                <a:tc>
                  <a:txBody>
                    <a:bodyPr/>
                    <a:lstStyle/>
                    <a:p>
                      <a:pPr>
                        <a:spcAft>
                          <a:spcPts val="600"/>
                        </a:spcAft>
                      </a:pPr>
                      <a:r>
                        <a:rPr lang="bs-Latn-BA" sz="1600" dirty="0">
                          <a:effectLst/>
                        </a:rPr>
                        <a:t>Sektorske strategije</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tc>
                  <a:txBody>
                    <a:bodyPr/>
                    <a:lstStyle/>
                    <a:p>
                      <a:pPr>
                        <a:spcBef>
                          <a:spcPts val="100"/>
                        </a:spcBef>
                        <a:spcAft>
                          <a:spcPts val="100"/>
                        </a:spcAft>
                      </a:pPr>
                      <a:r>
                        <a:rPr lang="bs-Latn-BA" sz="1600" dirty="0">
                          <a:effectLst/>
                        </a:rPr>
                        <a:t>Federalna ministarstva za nivo Federacije BiH;</a:t>
                      </a:r>
                      <a:endParaRPr lang="en-GB" sz="1600" dirty="0">
                        <a:effectLst/>
                      </a:endParaRPr>
                    </a:p>
                    <a:p>
                      <a:pPr>
                        <a:spcBef>
                          <a:spcPts val="100"/>
                        </a:spcBef>
                        <a:spcAft>
                          <a:spcPts val="100"/>
                        </a:spcAft>
                      </a:pPr>
                      <a:r>
                        <a:rPr lang="bs-Latn-BA" sz="1600" dirty="0">
                          <a:effectLst/>
                        </a:rPr>
                        <a:t>Kantonalna ministarstva za nivo kantona.</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extLst>
                  <a:ext uri="{0D108BD9-81ED-4DB2-BD59-A6C34878D82A}">
                    <a16:rowId xmlns:a16="http://schemas.microsoft.com/office/drawing/2014/main" val="1326569048"/>
                  </a:ext>
                </a:extLst>
              </a:tr>
              <a:tr h="1079504">
                <a:tc gridSpan="2">
                  <a:txBody>
                    <a:bodyPr/>
                    <a:lstStyle/>
                    <a:p>
                      <a:pPr>
                        <a:spcAft>
                          <a:spcPts val="600"/>
                        </a:spcAft>
                      </a:pPr>
                      <a:r>
                        <a:rPr lang="bs-Latn-BA" sz="1600">
                          <a:effectLst/>
                        </a:rPr>
                        <a:t>Struktura plana evaluacije</a:t>
                      </a:r>
                      <a:endParaRPr lang="en-GB" sz="16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tc>
                <a:tc hMerge="1">
                  <a:txBody>
                    <a:bodyPr/>
                    <a:lstStyle/>
                    <a:p>
                      <a:endParaRPr lang="en-US"/>
                    </a:p>
                  </a:txBody>
                  <a:tcPr/>
                </a:tc>
                <a:tc>
                  <a:txBody>
                    <a:bodyPr/>
                    <a:lstStyle/>
                    <a:p>
                      <a:pPr>
                        <a:spcBef>
                          <a:spcPts val="100"/>
                        </a:spcBef>
                        <a:spcAft>
                          <a:spcPts val="100"/>
                        </a:spcAft>
                      </a:pPr>
                      <a:r>
                        <a:rPr lang="bs-Latn-BA" sz="1600" dirty="0">
                          <a:effectLst/>
                        </a:rPr>
                        <a:t>Plan evaluacije potrebno je uraditi u skladu sa minimalnom strukturom, koja je propisana Uredbom. </a:t>
                      </a:r>
                      <a:endParaRPr lang="en-GB" sz="1600" dirty="0">
                        <a:effectLst/>
                      </a:endParaRPr>
                    </a:p>
                    <a:p>
                      <a:pPr>
                        <a:spcBef>
                          <a:spcPts val="100"/>
                        </a:spcBef>
                        <a:spcAft>
                          <a:spcPts val="100"/>
                        </a:spcAft>
                      </a:pPr>
                      <a:r>
                        <a:rPr lang="bs-Latn-BA" sz="1600" dirty="0">
                          <a:effectLst/>
                        </a:rPr>
                        <a:t>Po potrebi, u plan evaluacije se mogu dodati i drugi elementi, u skladu sa specifičnostima strateških dokumenata.</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bg1"/>
                    </a:solidFill>
                  </a:tcPr>
                </a:tc>
                <a:extLst>
                  <a:ext uri="{0D108BD9-81ED-4DB2-BD59-A6C34878D82A}">
                    <a16:rowId xmlns:a16="http://schemas.microsoft.com/office/drawing/2014/main" val="1187661973"/>
                  </a:ext>
                </a:extLst>
              </a:tr>
              <a:tr h="1342531">
                <a:tc gridSpan="2">
                  <a:txBody>
                    <a:bodyPr/>
                    <a:lstStyle/>
                    <a:p>
                      <a:pPr>
                        <a:spcAft>
                          <a:spcPts val="600"/>
                        </a:spcAft>
                      </a:pPr>
                      <a:r>
                        <a:rPr lang="bs-Latn-BA" sz="1600">
                          <a:effectLst/>
                        </a:rPr>
                        <a:t>Struktura evaluacijskog izvještaja</a:t>
                      </a:r>
                      <a:endParaRPr lang="en-GB" sz="16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tc>
                <a:tc hMerge="1">
                  <a:txBody>
                    <a:bodyPr/>
                    <a:lstStyle/>
                    <a:p>
                      <a:endParaRPr lang="en-US"/>
                    </a:p>
                  </a:txBody>
                  <a:tcPr/>
                </a:tc>
                <a:tc>
                  <a:txBody>
                    <a:bodyPr/>
                    <a:lstStyle/>
                    <a:p>
                      <a:pPr>
                        <a:spcBef>
                          <a:spcPts val="100"/>
                        </a:spcBef>
                        <a:spcAft>
                          <a:spcPts val="100"/>
                        </a:spcAft>
                      </a:pPr>
                      <a:r>
                        <a:rPr lang="bs-Latn-BA" sz="1600" dirty="0">
                          <a:effectLst/>
                        </a:rPr>
                        <a:t>Izvještaj o evaluaciji piše se u skladu sa minimalnom strukturom, koju propisuje Uredba. </a:t>
                      </a:r>
                      <a:endParaRPr lang="en-GB" sz="1600" dirty="0">
                        <a:effectLst/>
                      </a:endParaRPr>
                    </a:p>
                    <a:p>
                      <a:pPr>
                        <a:spcBef>
                          <a:spcPts val="100"/>
                        </a:spcBef>
                        <a:spcAft>
                          <a:spcPts val="100"/>
                        </a:spcAft>
                      </a:pPr>
                      <a:r>
                        <a:rPr lang="bs-Latn-BA" sz="1600" dirty="0">
                          <a:effectLst/>
                        </a:rPr>
                        <a:t>Propisana struktura izvještaja može se, po potrebi, proširiti dodatnim elementima u skladu sa specifičnostima strateških dokumenata.</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extLst>
                  <a:ext uri="{0D108BD9-81ED-4DB2-BD59-A6C34878D82A}">
                    <a16:rowId xmlns:a16="http://schemas.microsoft.com/office/drawing/2014/main" val="367086229"/>
                  </a:ext>
                </a:extLst>
              </a:tr>
              <a:tr h="526053">
                <a:tc gridSpan="2">
                  <a:txBody>
                    <a:bodyPr/>
                    <a:lstStyle/>
                    <a:p>
                      <a:pPr>
                        <a:spcAft>
                          <a:spcPts val="600"/>
                        </a:spcAft>
                      </a:pPr>
                      <a:r>
                        <a:rPr lang="bs-Latn-BA" sz="1600">
                          <a:effectLst/>
                        </a:rPr>
                        <a:t>Podnošenje izvještaja</a:t>
                      </a:r>
                      <a:endParaRPr lang="en-GB" sz="16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tc>
                <a:tc hMerge="1">
                  <a:txBody>
                    <a:bodyPr/>
                    <a:lstStyle/>
                    <a:p>
                      <a:endParaRPr lang="en-US"/>
                    </a:p>
                  </a:txBody>
                  <a:tcPr/>
                </a:tc>
                <a:tc>
                  <a:txBody>
                    <a:bodyPr/>
                    <a:lstStyle/>
                    <a:p>
                      <a:pPr>
                        <a:spcBef>
                          <a:spcPts val="100"/>
                        </a:spcBef>
                        <a:spcAft>
                          <a:spcPts val="100"/>
                        </a:spcAft>
                      </a:pPr>
                      <a:r>
                        <a:rPr lang="bs-Latn-BA" sz="1600" dirty="0">
                          <a:effectLst/>
                        </a:rPr>
                        <a:t>Finalni izvještaj o evaluaciji dostavlja se Vladi Federacije BiH, vladi kantona, gradskom, odnosno općinskom vijeću, radi informiranja. </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bg1"/>
                    </a:solidFill>
                  </a:tcPr>
                </a:tc>
                <a:extLst>
                  <a:ext uri="{0D108BD9-81ED-4DB2-BD59-A6C34878D82A}">
                    <a16:rowId xmlns:a16="http://schemas.microsoft.com/office/drawing/2014/main" val="1970179769"/>
                  </a:ext>
                </a:extLst>
              </a:tr>
              <a:tr h="273173">
                <a:tc gridSpan="2">
                  <a:txBody>
                    <a:bodyPr/>
                    <a:lstStyle/>
                    <a:p>
                      <a:pPr>
                        <a:spcAft>
                          <a:spcPts val="600"/>
                        </a:spcAft>
                      </a:pPr>
                      <a:r>
                        <a:rPr lang="bs-Latn-BA" sz="1600">
                          <a:effectLst/>
                        </a:rPr>
                        <a:t>Objavljivanje izvještaja</a:t>
                      </a:r>
                      <a:endParaRPr lang="en-GB" sz="160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tc>
                <a:tc hMerge="1">
                  <a:txBody>
                    <a:bodyPr/>
                    <a:lstStyle/>
                    <a:p>
                      <a:endParaRPr lang="en-US"/>
                    </a:p>
                  </a:txBody>
                  <a:tcPr/>
                </a:tc>
                <a:tc>
                  <a:txBody>
                    <a:bodyPr/>
                    <a:lstStyle/>
                    <a:p>
                      <a:pPr>
                        <a:spcBef>
                          <a:spcPts val="100"/>
                        </a:spcBef>
                        <a:spcAft>
                          <a:spcPts val="100"/>
                        </a:spcAft>
                      </a:pPr>
                      <a:r>
                        <a:rPr lang="bs-Latn-BA" sz="1600" dirty="0">
                          <a:effectLst/>
                        </a:rPr>
                        <a:t>Izvještaj se objavljuje na web stranici nadležne institucije.</a:t>
                      </a:r>
                      <a:endParaRPr lang="en-GB" sz="1600" dirty="0">
                        <a:effectLst/>
                        <a:latin typeface="Times New Roman" panose="02020603050405020304" pitchFamily="18" charset="0"/>
                        <a:ea typeface="Times New Roman" panose="02020603050405020304" pitchFamily="18" charset="0"/>
                        <a:cs typeface="Myanmar Text" panose="020B0502040204020203" pitchFamily="34" charset="0"/>
                      </a:endParaRPr>
                    </a:p>
                  </a:txBody>
                  <a:tcPr marL="91904" marR="91904" marT="0" marB="0">
                    <a:solidFill>
                      <a:schemeClr val="accent1">
                        <a:lumMod val="20000"/>
                        <a:lumOff val="80000"/>
                      </a:schemeClr>
                    </a:solidFill>
                  </a:tcPr>
                </a:tc>
                <a:extLst>
                  <a:ext uri="{0D108BD9-81ED-4DB2-BD59-A6C34878D82A}">
                    <a16:rowId xmlns:a16="http://schemas.microsoft.com/office/drawing/2014/main" val="255874009"/>
                  </a:ext>
                </a:extLst>
              </a:tr>
            </a:tbl>
          </a:graphicData>
        </a:graphic>
      </p:graphicFrame>
    </p:spTree>
    <p:extLst>
      <p:ext uri="{BB962C8B-B14F-4D97-AF65-F5344CB8AC3E}">
        <p14:creationId xmlns:p14="http://schemas.microsoft.com/office/powerpoint/2010/main" val="279422621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42CCB5-7611-8D0A-BABA-0377DA03E933}"/>
              </a:ext>
            </a:extLst>
          </p:cNvPr>
          <p:cNvSpPr>
            <a:spLocks noGrp="1"/>
          </p:cNvSpPr>
          <p:nvPr>
            <p:ph type="title"/>
          </p:nvPr>
        </p:nvSpPr>
        <p:spPr>
          <a:xfrm>
            <a:off x="2730166" y="-164262"/>
            <a:ext cx="4585033" cy="886158"/>
          </a:xfrm>
        </p:spPr>
        <p:txBody>
          <a:bodyPr>
            <a:normAutofit/>
          </a:bodyPr>
          <a:lstStyle/>
          <a:p>
            <a:r>
              <a:rPr lang="bs-Latn-BA" dirty="0"/>
              <a:t>Primjer-FBiH</a:t>
            </a:r>
            <a:endParaRPr lang="en-US" dirty="0"/>
          </a:p>
        </p:txBody>
      </p:sp>
      <p:pic>
        <p:nvPicPr>
          <p:cNvPr id="5" name="Slika 4">
            <a:extLst>
              <a:ext uri="{FF2B5EF4-FFF2-40B4-BE49-F238E27FC236}">
                <a16:creationId xmlns:a16="http://schemas.microsoft.com/office/drawing/2014/main" id="{4CB2B1CB-00FF-9C2C-A0A6-2D0E208961B5}"/>
              </a:ext>
            </a:extLst>
          </p:cNvPr>
          <p:cNvPicPr>
            <a:picLocks noChangeAspect="1"/>
          </p:cNvPicPr>
          <p:nvPr/>
        </p:nvPicPr>
        <p:blipFill>
          <a:blip r:embed="rId3"/>
          <a:stretch>
            <a:fillRect/>
          </a:stretch>
        </p:blipFill>
        <p:spPr>
          <a:xfrm>
            <a:off x="0" y="517324"/>
            <a:ext cx="4804230" cy="6187263"/>
          </a:xfrm>
          <a:prstGeom prst="rect">
            <a:avLst/>
          </a:prstGeom>
        </p:spPr>
      </p:pic>
      <p:pic>
        <p:nvPicPr>
          <p:cNvPr id="6" name="Slika 5">
            <a:extLst>
              <a:ext uri="{FF2B5EF4-FFF2-40B4-BE49-F238E27FC236}">
                <a16:creationId xmlns:a16="http://schemas.microsoft.com/office/drawing/2014/main" id="{D97030E9-BA19-4FC6-05CD-44629D6B7ABC}"/>
              </a:ext>
            </a:extLst>
          </p:cNvPr>
          <p:cNvPicPr>
            <a:picLocks noChangeAspect="1"/>
          </p:cNvPicPr>
          <p:nvPr/>
        </p:nvPicPr>
        <p:blipFill>
          <a:blip r:embed="rId4"/>
          <a:stretch>
            <a:fillRect/>
          </a:stretch>
        </p:blipFill>
        <p:spPr>
          <a:xfrm>
            <a:off x="4920342" y="813425"/>
            <a:ext cx="4045667" cy="5891162"/>
          </a:xfrm>
          <a:prstGeom prst="rect">
            <a:avLst/>
          </a:prstGeom>
        </p:spPr>
      </p:pic>
    </p:spTree>
    <p:extLst>
      <p:ext uri="{BB962C8B-B14F-4D97-AF65-F5344CB8AC3E}">
        <p14:creationId xmlns:p14="http://schemas.microsoft.com/office/powerpoint/2010/main" val="326018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84" y="855406"/>
            <a:ext cx="8288004" cy="4656805"/>
          </a:xfrm>
          <a:prstGeom prst="rect">
            <a:avLst/>
          </a:prstGeom>
        </p:spPr>
      </p:pic>
    </p:spTree>
    <p:extLst>
      <p:ext uri="{BB962C8B-B14F-4D97-AF65-F5344CB8AC3E}">
        <p14:creationId xmlns:p14="http://schemas.microsoft.com/office/powerpoint/2010/main" val="70460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633104" y="3426052"/>
            <a:ext cx="8265976" cy="1325880"/>
          </a:xfrm>
          <a:prstGeom prst="downArrow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sz="2000" b="1" dirty="0">
                <a:latin typeface="Cambria" panose="02040503050406030204" pitchFamily="18" charset="0"/>
                <a:ea typeface="Cambria" panose="02040503050406030204" pitchFamily="18" charset="0"/>
              </a:rPr>
              <a:t>Zakon o razvojnom planiranju i upravljanju razvojem u Federaciji BiH („Službene novine Federacije BiH”, broj 32/2017)</a:t>
            </a:r>
          </a:p>
          <a:p>
            <a:pPr algn="ctr"/>
            <a:endParaRPr lang="bs-Latn-BA" dirty="0"/>
          </a:p>
        </p:txBody>
      </p:sp>
      <p:sp>
        <p:nvSpPr>
          <p:cNvPr id="4" name="Folded Corner 3"/>
          <p:cNvSpPr/>
          <p:nvPr/>
        </p:nvSpPr>
        <p:spPr>
          <a:xfrm>
            <a:off x="605166" y="4595018"/>
            <a:ext cx="1894966" cy="2060027"/>
          </a:xfrm>
          <a:prstGeom prst="foldedCorne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b="1" dirty="0">
              <a:latin typeface="Cambria" panose="02040503050406030204" pitchFamily="18" charset="0"/>
              <a:ea typeface="Cambria" panose="02040503050406030204" pitchFamily="18" charset="0"/>
            </a:endParaRPr>
          </a:p>
          <a:p>
            <a:pPr algn="ctr"/>
            <a:endParaRPr lang="pl-PL" sz="1400" dirty="0">
              <a:latin typeface="Cambria" panose="02040503050406030204" pitchFamily="18" charset="0"/>
              <a:ea typeface="Cambria" panose="02040503050406030204" pitchFamily="18" charset="0"/>
            </a:endParaRPr>
          </a:p>
          <a:p>
            <a:pPr algn="ctr"/>
            <a:r>
              <a:rPr lang="pl-PL" sz="1400" dirty="0">
                <a:latin typeface="Cambria" panose="02040503050406030204" pitchFamily="18" charset="0"/>
                <a:ea typeface="Cambria" panose="02040503050406030204" pitchFamily="18" charset="0"/>
              </a:rPr>
              <a:t>Uredba o trogodišnjem i godišnjem planiranju rada, monitoringu i izvještavanju u FBiH („Službene novine Federacije BiH”, broj 74/2019)</a:t>
            </a:r>
          </a:p>
          <a:p>
            <a:pPr algn="ctr"/>
            <a:endParaRPr lang="bs-Latn-BA" sz="1400" dirty="0"/>
          </a:p>
        </p:txBody>
      </p:sp>
      <p:sp>
        <p:nvSpPr>
          <p:cNvPr id="6" name="Folded Corner 5"/>
          <p:cNvSpPr/>
          <p:nvPr/>
        </p:nvSpPr>
        <p:spPr>
          <a:xfrm>
            <a:off x="2817977" y="4595016"/>
            <a:ext cx="1796886" cy="2060027"/>
          </a:xfrm>
          <a:prstGeom prst="foldedCorne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b="1" dirty="0">
              <a:latin typeface="Cambria" panose="02040503050406030204" pitchFamily="18" charset="0"/>
              <a:ea typeface="Cambria" panose="02040503050406030204" pitchFamily="18" charset="0"/>
            </a:endParaRPr>
          </a:p>
          <a:p>
            <a:pPr algn="ctr"/>
            <a:endParaRPr lang="pl-PL" sz="1400" b="1" dirty="0">
              <a:latin typeface="Cambria" panose="02040503050406030204" pitchFamily="18" charset="0"/>
              <a:ea typeface="Cambria" panose="02040503050406030204" pitchFamily="18" charset="0"/>
            </a:endParaRPr>
          </a:p>
          <a:p>
            <a:pPr algn="ctr"/>
            <a:r>
              <a:rPr lang="pl-PL" sz="1400" dirty="0">
                <a:latin typeface="Cambria" panose="02040503050406030204" pitchFamily="18" charset="0"/>
                <a:ea typeface="Cambria" panose="02040503050406030204" pitchFamily="18" charset="0"/>
              </a:rPr>
              <a:t>Uredba o izradi strateških dokumenata u („Službene novine Federacije BiH”, broj 74/2019)</a:t>
            </a:r>
          </a:p>
          <a:p>
            <a:pPr algn="ctr"/>
            <a:endParaRPr lang="bs-Latn-BA" sz="1400" dirty="0"/>
          </a:p>
        </p:txBody>
      </p:sp>
      <p:sp>
        <p:nvSpPr>
          <p:cNvPr id="7" name="Folded Corner 6"/>
          <p:cNvSpPr/>
          <p:nvPr/>
        </p:nvSpPr>
        <p:spPr>
          <a:xfrm>
            <a:off x="4932708" y="4595015"/>
            <a:ext cx="1802978" cy="2060027"/>
          </a:xfrm>
          <a:prstGeom prst="foldedCorne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b="1" dirty="0">
              <a:latin typeface="Cambria" panose="02040503050406030204" pitchFamily="18" charset="0"/>
              <a:ea typeface="Cambria" panose="02040503050406030204" pitchFamily="18" charset="0"/>
            </a:endParaRPr>
          </a:p>
          <a:p>
            <a:pPr algn="ctr"/>
            <a:endParaRPr lang="pl-PL" sz="1400" b="1" dirty="0">
              <a:latin typeface="Cambria" panose="02040503050406030204" pitchFamily="18" charset="0"/>
              <a:ea typeface="Cambria" panose="02040503050406030204" pitchFamily="18" charset="0"/>
            </a:endParaRPr>
          </a:p>
          <a:p>
            <a:pPr algn="ctr"/>
            <a:r>
              <a:rPr lang="pl-PL" sz="1400" dirty="0">
                <a:latin typeface="Cambria" panose="02040503050406030204" pitchFamily="18" charset="0"/>
                <a:ea typeface="Cambria" panose="02040503050406030204" pitchFamily="18" charset="0"/>
              </a:rPr>
              <a:t>Uredba o evaluaciji strateških dokumenata u FBiH („Službene novine Federacije BiH”, broj 74/2019)</a:t>
            </a:r>
          </a:p>
          <a:p>
            <a:pPr algn="ctr"/>
            <a:endParaRPr lang="bs-Latn-BA" sz="1400" dirty="0"/>
          </a:p>
        </p:txBody>
      </p:sp>
      <p:sp>
        <p:nvSpPr>
          <p:cNvPr id="9" name="Folded Corner 8"/>
          <p:cNvSpPr/>
          <p:nvPr/>
        </p:nvSpPr>
        <p:spPr>
          <a:xfrm>
            <a:off x="7032051" y="4595014"/>
            <a:ext cx="1802978" cy="2060027"/>
          </a:xfrm>
          <a:prstGeom prst="foldedCorne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b="1" dirty="0">
              <a:latin typeface="Cambria" panose="02040503050406030204" pitchFamily="18" charset="0"/>
              <a:ea typeface="Cambria" panose="02040503050406030204" pitchFamily="18" charset="0"/>
            </a:endParaRPr>
          </a:p>
          <a:p>
            <a:pPr algn="ctr"/>
            <a:endParaRPr lang="pl-PL" sz="1400" b="1" dirty="0">
              <a:latin typeface="Cambria" panose="02040503050406030204" pitchFamily="18" charset="0"/>
              <a:ea typeface="Cambria" panose="02040503050406030204" pitchFamily="18" charset="0"/>
            </a:endParaRPr>
          </a:p>
          <a:p>
            <a:pPr algn="ctr"/>
            <a:r>
              <a:rPr lang="pl-PL" sz="1400" dirty="0">
                <a:latin typeface="Cambria" panose="02040503050406030204" pitchFamily="18" charset="0"/>
                <a:ea typeface="Cambria" panose="02040503050406030204" pitchFamily="18" charset="0"/>
              </a:rPr>
              <a:t>Uredba o izradi indeksa razvijenosti  u FBIH („Službene novine Federacije BiH”, broj 17/2019)</a:t>
            </a:r>
          </a:p>
          <a:p>
            <a:pPr algn="ctr"/>
            <a:endParaRPr lang="bs-Latn-BA" sz="1400" dirty="0"/>
          </a:p>
        </p:txBody>
      </p:sp>
      <p:sp>
        <p:nvSpPr>
          <p:cNvPr id="11" name="Title 1">
            <a:extLst>
              <a:ext uri="{FF2B5EF4-FFF2-40B4-BE49-F238E27FC236}">
                <a16:creationId xmlns:a16="http://schemas.microsoft.com/office/drawing/2014/main" id="{5E0A97AA-8F2E-447C-AD8B-70BC1FDB6AB0}"/>
              </a:ext>
            </a:extLst>
          </p:cNvPr>
          <p:cNvSpPr>
            <a:spLocks noGrp="1"/>
          </p:cNvSpPr>
          <p:nvPr>
            <p:ph type="title"/>
          </p:nvPr>
        </p:nvSpPr>
        <p:spPr>
          <a:xfrm>
            <a:off x="358912" y="87719"/>
            <a:ext cx="8229600" cy="857250"/>
          </a:xfrm>
        </p:spPr>
        <p:txBody>
          <a:bodyPr>
            <a:noAutofit/>
          </a:bodyPr>
          <a:lstStyle/>
          <a:p>
            <a:pPr algn="ctr"/>
            <a:r>
              <a:rPr lang="sr-Latn-BA" sz="3000" b="1" u="sng" dirty="0">
                <a:latin typeface="Cambria" panose="02040503050406030204" pitchFamily="18" charset="0"/>
                <a:ea typeface="Cambria" panose="02040503050406030204" pitchFamily="18" charset="0"/>
              </a:rPr>
              <a:t>Sistem razvojnog planiranja i upravljanja razvojem u Federaciji BiH</a:t>
            </a:r>
            <a:endParaRPr lang="sr-Latn-BA" sz="3000" b="1" u="sng" dirty="0">
              <a:solidFill>
                <a:srgbClr val="FF0000"/>
              </a:solidFill>
              <a:latin typeface="Cambria" panose="02040503050406030204" pitchFamily="18" charset="0"/>
              <a:ea typeface="Cambria" panose="02040503050406030204" pitchFamily="18" charset="0"/>
            </a:endParaRPr>
          </a:p>
        </p:txBody>
      </p:sp>
      <p:graphicFrame>
        <p:nvGraphicFramePr>
          <p:cNvPr id="12" name="Diagram 11">
            <a:extLst>
              <a:ext uri="{FF2B5EF4-FFF2-40B4-BE49-F238E27FC236}">
                <a16:creationId xmlns:a16="http://schemas.microsoft.com/office/drawing/2014/main" id="{6053EC32-E01B-4212-A0E3-22A5767F8E9B}"/>
              </a:ext>
            </a:extLst>
          </p:cNvPr>
          <p:cNvGraphicFramePr/>
          <p:nvPr/>
        </p:nvGraphicFramePr>
        <p:xfrm>
          <a:off x="-445760" y="1104303"/>
          <a:ext cx="6724640" cy="216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Circular 13">
            <a:extLst>
              <a:ext uri="{FF2B5EF4-FFF2-40B4-BE49-F238E27FC236}">
                <a16:creationId xmlns:a16="http://schemas.microsoft.com/office/drawing/2014/main" id="{A5287FC3-8CEB-42C7-9C8C-3E1560584FAB}"/>
              </a:ext>
            </a:extLst>
          </p:cNvPr>
          <p:cNvSpPr/>
          <p:nvPr/>
        </p:nvSpPr>
        <p:spPr>
          <a:xfrm>
            <a:off x="2570282" y="1813260"/>
            <a:ext cx="638444" cy="457200"/>
          </a:xfrm>
          <a:prstGeom prst="circularArrow">
            <a:avLst/>
          </a:prstGeom>
          <a:solidFill>
            <a:srgbClr val="81AFD9"/>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Arrow: Circular 14">
            <a:extLst>
              <a:ext uri="{FF2B5EF4-FFF2-40B4-BE49-F238E27FC236}">
                <a16:creationId xmlns:a16="http://schemas.microsoft.com/office/drawing/2014/main" id="{7140949F-0E3E-49B8-A180-C22E4F83CCF2}"/>
              </a:ext>
            </a:extLst>
          </p:cNvPr>
          <p:cNvSpPr/>
          <p:nvPr/>
        </p:nvSpPr>
        <p:spPr>
          <a:xfrm rot="10800000">
            <a:off x="2570282" y="2002835"/>
            <a:ext cx="638444" cy="457200"/>
          </a:xfrm>
          <a:prstGeom prst="circularArrow">
            <a:avLst/>
          </a:prstGeom>
          <a:solidFill>
            <a:srgbClr val="81AFD9"/>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Arrow: Left 19">
            <a:extLst>
              <a:ext uri="{FF2B5EF4-FFF2-40B4-BE49-F238E27FC236}">
                <a16:creationId xmlns:a16="http://schemas.microsoft.com/office/drawing/2014/main" id="{3479D295-467D-4DC1-B3C8-50D0D2839EA4}"/>
              </a:ext>
            </a:extLst>
          </p:cNvPr>
          <p:cNvSpPr/>
          <p:nvPr/>
        </p:nvSpPr>
        <p:spPr>
          <a:xfrm>
            <a:off x="5242560" y="1219199"/>
            <a:ext cx="3444239" cy="1971261"/>
          </a:xfrm>
          <a:prstGeom prst="leftArrow">
            <a:avLst>
              <a:gd name="adj1" fmla="val 72819"/>
              <a:gd name="adj2" fmla="val 20357"/>
            </a:avLst>
          </a:prstGeom>
        </p:spPr>
        <p:style>
          <a:lnRef idx="2">
            <a:schemeClr val="accent1"/>
          </a:lnRef>
          <a:fillRef idx="1">
            <a:schemeClr val="lt1"/>
          </a:fillRef>
          <a:effectRef idx="0">
            <a:schemeClr val="accent1"/>
          </a:effectRef>
          <a:fontRef idx="minor">
            <a:schemeClr val="dk1"/>
          </a:fontRef>
        </p:style>
        <p:txBody>
          <a:bodyPr rtlCol="0" anchor="ctr"/>
          <a:lstStyle/>
          <a:p>
            <a:pPr marL="182880" indent="-182880">
              <a:buFont typeface="Arial" panose="020B0604020202020204" pitchFamily="34" charset="0"/>
              <a:buChar char="•"/>
            </a:pPr>
            <a:r>
              <a:rPr lang="sr-Latn-RS" sz="1300" b="1" dirty="0">
                <a:solidFill>
                  <a:schemeClr val="tx1"/>
                </a:solidFill>
              </a:rPr>
              <a:t>TRANSPARENTNO I USAGLAŠENO RAZVOJNO PLANIRANJE </a:t>
            </a:r>
          </a:p>
          <a:p>
            <a:pPr marL="182880" indent="-182880">
              <a:buFont typeface="Arial" panose="020B0604020202020204" pitchFamily="34" charset="0"/>
              <a:buChar char="•"/>
            </a:pPr>
            <a:r>
              <a:rPr lang="sr-Latn-RS" sz="1300" b="1" dirty="0">
                <a:solidFill>
                  <a:schemeClr val="tx1"/>
                </a:solidFill>
              </a:rPr>
              <a:t>KOORDINACIJA I INTEGRACIJA STRATEŠKIH DOKUMENATA</a:t>
            </a:r>
          </a:p>
          <a:p>
            <a:pPr marL="182880" indent="-182880">
              <a:buFont typeface="Arial" panose="020B0604020202020204" pitchFamily="34" charset="0"/>
              <a:buChar char="•"/>
            </a:pPr>
            <a:r>
              <a:rPr lang="sr-Latn-RS" sz="1300" b="1" dirty="0">
                <a:solidFill>
                  <a:schemeClr val="tx1"/>
                </a:solidFill>
              </a:rPr>
              <a:t>IMPLEMENTACIJA STRATEŠKIH DOKUMENATA</a:t>
            </a:r>
          </a:p>
          <a:p>
            <a:pPr marL="182880" indent="-182880">
              <a:buFont typeface="Arial" panose="020B0604020202020204" pitchFamily="34" charset="0"/>
              <a:buChar char="•"/>
            </a:pPr>
            <a:r>
              <a:rPr lang="sr-Latn-RS" sz="1300" b="1" dirty="0">
                <a:solidFill>
                  <a:srgbClr val="0070C0"/>
                </a:solidFill>
              </a:rPr>
              <a:t>EVALUACIJA STRATEŠKIH DOKUMENATA</a:t>
            </a:r>
            <a:endParaRPr lang="en-US" sz="1300" b="1" dirty="0">
              <a:solidFill>
                <a:srgbClr val="0070C0"/>
              </a:solidFill>
            </a:endParaRPr>
          </a:p>
        </p:txBody>
      </p:sp>
      <p:pic>
        <p:nvPicPr>
          <p:cNvPr id="13" name="Picture 12">
            <a:extLst>
              <a:ext uri="{FF2B5EF4-FFF2-40B4-BE49-F238E27FC236}">
                <a16:creationId xmlns:a16="http://schemas.microsoft.com/office/drawing/2014/main" id="{BA64B501-3231-41D6-9C1E-CD471670F1C9}"/>
              </a:ext>
            </a:extLst>
          </p:cNvPr>
          <p:cNvPicPr>
            <a:picLocks noChangeAspect="1"/>
          </p:cNvPicPr>
          <p:nvPr/>
        </p:nvPicPr>
        <p:blipFill>
          <a:blip r:embed="rId8"/>
          <a:stretch>
            <a:fillRect/>
          </a:stretch>
        </p:blipFill>
        <p:spPr>
          <a:xfrm>
            <a:off x="8003914" y="1679572"/>
            <a:ext cx="893132" cy="868718"/>
          </a:xfrm>
          <a:prstGeom prst="rect">
            <a:avLst/>
          </a:prstGeom>
        </p:spPr>
      </p:pic>
    </p:spTree>
    <p:extLst>
      <p:ext uri="{BB962C8B-B14F-4D97-AF65-F5344CB8AC3E}">
        <p14:creationId xmlns:p14="http://schemas.microsoft.com/office/powerpoint/2010/main" val="1909062668"/>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C16569B-ECC0-4373-8F00-2D844B2B0AD1}"/>
              </a:ext>
            </a:extLst>
          </p:cNvPr>
          <p:cNvSpPr/>
          <p:nvPr/>
        </p:nvSpPr>
        <p:spPr>
          <a:xfrm>
            <a:off x="462578" y="289342"/>
            <a:ext cx="5824818" cy="4372110"/>
          </a:xfrm>
          <a:prstGeom prst="wedgeRoundRectCallout">
            <a:avLst>
              <a:gd name="adj1" fmla="val 54892"/>
              <a:gd name="adj2" fmla="val -83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algn="just" defTabSz="914400">
              <a:lnSpc>
                <a:spcPct val="90000"/>
              </a:lnSpc>
              <a:spcAft>
                <a:spcPts val="600"/>
              </a:spcAft>
              <a:buFont typeface="Arial" panose="020B0604020202020204" pitchFamily="34" charset="0"/>
              <a:buChar char="•"/>
            </a:pPr>
            <a:r>
              <a:rPr lang="bs-Latn-BA" sz="2400" dirty="0">
                <a:solidFill>
                  <a:srgbClr val="0070C0"/>
                </a:solidFill>
                <a:effectLst/>
              </a:rPr>
              <a:t>Za provedbu evaluacije strateških dokumenata najveći značaj ima </a:t>
            </a:r>
            <a:r>
              <a:rPr lang="bs-Latn-BA" sz="2400" b="1" dirty="0">
                <a:solidFill>
                  <a:srgbClr val="0070C0"/>
                </a:solidFill>
                <a:effectLst/>
              </a:rPr>
              <a:t>Uredba </a:t>
            </a:r>
            <a:r>
              <a:rPr lang="bs-Latn-BA" sz="2400" dirty="0">
                <a:solidFill>
                  <a:srgbClr val="0070C0"/>
                </a:solidFill>
                <a:effectLst/>
              </a:rPr>
              <a:t>kojom je definiran institucionalni okvir, principi, ciljevi i vrste evaluacije strateških dokumenata, te </a:t>
            </a:r>
            <a:r>
              <a:rPr lang="bs-Latn-BA" sz="2400" b="1" dirty="0">
                <a:solidFill>
                  <a:srgbClr val="0070C0"/>
                </a:solidFill>
                <a:effectLst/>
              </a:rPr>
              <a:t>postupci</a:t>
            </a:r>
            <a:r>
              <a:rPr lang="bs-Latn-BA" sz="2400" dirty="0">
                <a:solidFill>
                  <a:srgbClr val="0070C0"/>
                </a:solidFill>
                <a:effectLst/>
              </a:rPr>
              <a:t> za provođenje </a:t>
            </a:r>
            <a:r>
              <a:rPr lang="bs-Latn-BA" sz="2400" dirty="0">
                <a:solidFill>
                  <a:srgbClr val="0070C0"/>
                </a:solidFill>
                <a:effectLst/>
                <a:highlight>
                  <a:srgbClr val="FFFF00"/>
                </a:highlight>
              </a:rPr>
              <a:t>evaluacije strateških dokumenata </a:t>
            </a:r>
            <a:r>
              <a:rPr lang="bs-Latn-BA" sz="2400" dirty="0">
                <a:solidFill>
                  <a:srgbClr val="0070C0"/>
                </a:solidFill>
                <a:effectLst/>
              </a:rPr>
              <a:t>u Federaciji BiH. </a:t>
            </a:r>
          </a:p>
          <a:p>
            <a:pPr indent="-228600" algn="just" defTabSz="914400">
              <a:lnSpc>
                <a:spcPct val="90000"/>
              </a:lnSpc>
              <a:spcAft>
                <a:spcPts val="600"/>
              </a:spcAft>
              <a:buFont typeface="Arial" panose="020B0604020202020204" pitchFamily="34" charset="0"/>
              <a:buChar char="•"/>
            </a:pPr>
            <a:r>
              <a:rPr lang="bs-Latn-BA" sz="2400" dirty="0">
                <a:solidFill>
                  <a:srgbClr val="0070C0"/>
                </a:solidFill>
                <a:effectLst/>
              </a:rPr>
              <a:t>Ova Uredba je usko povezana sa Uredbom o trogodišnjem i godišnjem planiranju rada, monitoringu i izvještavanju u FBiH.</a:t>
            </a:r>
          </a:p>
        </p:txBody>
      </p:sp>
      <p:pic>
        <p:nvPicPr>
          <p:cNvPr id="7" name="Graphic 6" descr="A lightbulb">
            <a:extLst>
              <a:ext uri="{FF2B5EF4-FFF2-40B4-BE49-F238E27FC236}">
                <a16:creationId xmlns:a16="http://schemas.microsoft.com/office/drawing/2014/main" id="{3B36A359-840B-48EB-AC23-70A2D9B89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400" y="3352132"/>
            <a:ext cx="2554357" cy="2554357"/>
          </a:xfrm>
          <a:prstGeom prst="rect">
            <a:avLst/>
          </a:prstGeom>
        </p:spPr>
      </p:pic>
      <p:graphicFrame>
        <p:nvGraphicFramePr>
          <p:cNvPr id="3" name="Diagram 2">
            <a:extLst>
              <a:ext uri="{FF2B5EF4-FFF2-40B4-BE49-F238E27FC236}">
                <a16:creationId xmlns:a16="http://schemas.microsoft.com/office/drawing/2014/main" id="{0ED656BA-2E48-4F12-9033-09651B97CFB1}"/>
              </a:ext>
            </a:extLst>
          </p:cNvPr>
          <p:cNvGraphicFramePr/>
          <p:nvPr/>
        </p:nvGraphicFramePr>
        <p:xfrm>
          <a:off x="408930" y="4780722"/>
          <a:ext cx="6220470" cy="17158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Slika 4">
            <a:extLst>
              <a:ext uri="{FF2B5EF4-FFF2-40B4-BE49-F238E27FC236}">
                <a16:creationId xmlns:a16="http://schemas.microsoft.com/office/drawing/2014/main" id="{E7B716C2-B868-F997-1F1E-BF69639A425F}"/>
              </a:ext>
            </a:extLst>
          </p:cNvPr>
          <p:cNvPicPr>
            <a:picLocks noChangeAspect="1"/>
          </p:cNvPicPr>
          <p:nvPr/>
        </p:nvPicPr>
        <p:blipFill>
          <a:blip r:embed="rId10"/>
          <a:stretch>
            <a:fillRect/>
          </a:stretch>
        </p:blipFill>
        <p:spPr>
          <a:xfrm>
            <a:off x="6629400" y="167315"/>
            <a:ext cx="2255716" cy="3097036"/>
          </a:xfrm>
          <a:prstGeom prst="rect">
            <a:avLst/>
          </a:prstGeom>
        </p:spPr>
      </p:pic>
    </p:spTree>
    <p:extLst>
      <p:ext uri="{BB962C8B-B14F-4D97-AF65-F5344CB8AC3E}">
        <p14:creationId xmlns:p14="http://schemas.microsoft.com/office/powerpoint/2010/main" val="242558578"/>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32AF7-0F53-4858-8B51-103BA9859BE8}"/>
              </a:ext>
            </a:extLst>
          </p:cNvPr>
          <p:cNvSpPr>
            <a:spLocks noGrp="1"/>
          </p:cNvSpPr>
          <p:nvPr>
            <p:ph type="ctrTitle"/>
          </p:nvPr>
        </p:nvSpPr>
        <p:spPr>
          <a:xfrm>
            <a:off x="664083" y="409117"/>
            <a:ext cx="7933392" cy="1757075"/>
          </a:xfrm>
        </p:spPr>
        <p:txBody>
          <a:bodyPr>
            <a:noAutofit/>
          </a:bodyPr>
          <a:lstStyle/>
          <a:p>
            <a:pPr algn="l"/>
            <a:r>
              <a:rPr lang="bs-Latn-BA" sz="3600" dirty="0">
                <a:latin typeface="Cambria" panose="02040503050406030204" pitchFamily="18" charset="0"/>
                <a:ea typeface="Cambria" panose="02040503050406030204" pitchFamily="18" charset="0"/>
              </a:rPr>
              <a:t>Ključni principi, ciljevi, kriteriji, koristi i vrste evaluacije strateških dokumenata u FBiH</a:t>
            </a:r>
          </a:p>
        </p:txBody>
      </p:sp>
      <p:graphicFrame>
        <p:nvGraphicFramePr>
          <p:cNvPr id="2" name="Diagram 1">
            <a:extLst>
              <a:ext uri="{FF2B5EF4-FFF2-40B4-BE49-F238E27FC236}">
                <a16:creationId xmlns:a16="http://schemas.microsoft.com/office/drawing/2014/main" id="{21C5541D-80C5-982E-B4D0-91E5630E7B4C}"/>
              </a:ext>
            </a:extLst>
          </p:cNvPr>
          <p:cNvGraphicFramePr/>
          <p:nvPr>
            <p:extLst>
              <p:ext uri="{D42A27DB-BD31-4B8C-83A1-F6EECF244321}">
                <p14:modId xmlns:p14="http://schemas.microsoft.com/office/powerpoint/2010/main" val="2827586443"/>
              </p:ext>
            </p:extLst>
          </p:nvPr>
        </p:nvGraphicFramePr>
        <p:xfrm>
          <a:off x="1118989" y="2735942"/>
          <a:ext cx="7478486" cy="357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86739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4CC3-F29C-49A2-9645-4C17491707E2}"/>
              </a:ext>
            </a:extLst>
          </p:cNvPr>
          <p:cNvSpPr>
            <a:spLocks noGrp="1"/>
          </p:cNvSpPr>
          <p:nvPr>
            <p:ph type="title"/>
          </p:nvPr>
        </p:nvSpPr>
        <p:spPr/>
        <p:txBody>
          <a:bodyPr>
            <a:normAutofit/>
          </a:bodyPr>
          <a:lstStyle/>
          <a:p>
            <a:r>
              <a:rPr lang="bs-Latn-BA" sz="3000" b="1" u="sng">
                <a:latin typeface="Cambria" panose="02040503050406030204" pitchFamily="18" charset="0"/>
                <a:ea typeface="Cambria" panose="02040503050406030204" pitchFamily="18" charset="0"/>
              </a:rPr>
              <a:t>Ciljevi evaluacije</a:t>
            </a:r>
            <a:r>
              <a:rPr lang="bs-Latn-BA" sz="3000"/>
              <a:t> </a:t>
            </a:r>
            <a:endParaRPr lang="bs-Latn-BA" sz="3000" dirty="0"/>
          </a:p>
        </p:txBody>
      </p:sp>
      <p:sp>
        <p:nvSpPr>
          <p:cNvPr id="3" name="Content Placeholder 2">
            <a:extLst>
              <a:ext uri="{FF2B5EF4-FFF2-40B4-BE49-F238E27FC236}">
                <a16:creationId xmlns:a16="http://schemas.microsoft.com/office/drawing/2014/main" id="{8045E119-8FA4-4F77-AA6B-91224E37E0F6}"/>
              </a:ext>
            </a:extLst>
          </p:cNvPr>
          <p:cNvSpPr>
            <a:spLocks noGrp="1"/>
          </p:cNvSpPr>
          <p:nvPr>
            <p:ph idx="1"/>
          </p:nvPr>
        </p:nvSpPr>
        <p:spPr/>
        <p:txBody>
          <a:bodyPr>
            <a:normAutofit/>
          </a:bodyPr>
          <a:lstStyle/>
          <a:p>
            <a:r>
              <a:rPr lang="bs-Latn-BA" sz="2200" dirty="0"/>
              <a:t>Opći ciljevi evaluacije svih strateških dokumenata u Federaciji BiH su: </a:t>
            </a:r>
          </a:p>
          <a:p>
            <a:pPr lvl="1"/>
            <a:r>
              <a:rPr lang="bs-Latn-BA" sz="2000" dirty="0"/>
              <a:t>pružanje blagovremenih i relevantnih informacija nadležnim institucijama na svim nivoima vlasti u Federaciji BiH prilikom određivanja razvojnih prioriteta i strateških pravaca,</a:t>
            </a:r>
          </a:p>
          <a:p>
            <a:pPr lvl="1"/>
            <a:r>
              <a:rPr lang="bs-Latn-BA" sz="2000" dirty="0"/>
              <a:t>kontinuirano unapređenje javnih politika korištenjem rezultata evaluacije strateških dokumenata,</a:t>
            </a:r>
          </a:p>
          <a:p>
            <a:pPr lvl="1"/>
            <a:r>
              <a:rPr lang="bs-Latn-BA" sz="2000" dirty="0"/>
              <a:t>osiguranje transparentnosti i odgovornosti za korištenje javnih finansijskih sredstava. </a:t>
            </a:r>
          </a:p>
          <a:p>
            <a:r>
              <a:rPr lang="bs-Latn-BA" sz="2000" dirty="0"/>
              <a:t>Prilikom izrade evaluacijskog plana, nadležna institucija može opće ciljeve prilagoditi, te dodati specifične ciljeve predmetne evaluacije, ukoliko postoji potreba da se određeni aspekti detaljnije obrade</a:t>
            </a:r>
          </a:p>
        </p:txBody>
      </p:sp>
    </p:spTree>
    <p:extLst>
      <p:ext uri="{BB962C8B-B14F-4D97-AF65-F5344CB8AC3E}">
        <p14:creationId xmlns:p14="http://schemas.microsoft.com/office/powerpoint/2010/main" val="178212867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E59E-876C-4CDB-ABDD-630B25B4B9EB}"/>
              </a:ext>
            </a:extLst>
          </p:cNvPr>
          <p:cNvSpPr>
            <a:spLocks noGrp="1"/>
          </p:cNvSpPr>
          <p:nvPr>
            <p:ph type="title"/>
          </p:nvPr>
        </p:nvSpPr>
        <p:spPr>
          <a:xfrm>
            <a:off x="628650" y="161926"/>
            <a:ext cx="7886700" cy="1325563"/>
          </a:xfrm>
        </p:spPr>
        <p:txBody>
          <a:bodyPr>
            <a:normAutofit/>
          </a:bodyPr>
          <a:lstStyle/>
          <a:p>
            <a:r>
              <a:rPr lang="bs-Latn-BA" sz="3000" b="1" u="sng" dirty="0">
                <a:latin typeface="Cambria" panose="02040503050406030204" pitchFamily="18" charset="0"/>
                <a:ea typeface="Cambria" panose="02040503050406030204" pitchFamily="18" charset="0"/>
              </a:rPr>
              <a:t>Kriteriji za provedbu evaluacije strateških </a:t>
            </a:r>
            <a:br>
              <a:rPr lang="bs-Latn-BA" sz="3000" b="1" u="sng" dirty="0">
                <a:latin typeface="Cambria" panose="02040503050406030204" pitchFamily="18" charset="0"/>
                <a:ea typeface="Cambria" panose="02040503050406030204" pitchFamily="18" charset="0"/>
              </a:rPr>
            </a:br>
            <a:r>
              <a:rPr lang="bs-Latn-BA" sz="3000" b="1" u="sng" dirty="0">
                <a:latin typeface="Cambria" panose="02040503050406030204" pitchFamily="18" charset="0"/>
                <a:ea typeface="Cambria" panose="02040503050406030204" pitchFamily="18" charset="0"/>
              </a:rPr>
              <a:t>dokumenata </a:t>
            </a:r>
          </a:p>
        </p:txBody>
      </p:sp>
      <p:graphicFrame>
        <p:nvGraphicFramePr>
          <p:cNvPr id="4" name="Diagram 3">
            <a:extLst>
              <a:ext uri="{FF2B5EF4-FFF2-40B4-BE49-F238E27FC236}">
                <a16:creationId xmlns:a16="http://schemas.microsoft.com/office/drawing/2014/main" id="{8379BC03-8B85-4DD7-B029-660D4EAA8882}"/>
              </a:ext>
            </a:extLst>
          </p:cNvPr>
          <p:cNvGraphicFramePr/>
          <p:nvPr/>
        </p:nvGraphicFramePr>
        <p:xfrm>
          <a:off x="1259840" y="1620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509785E-7033-427C-B7BE-1EC148FC7DFC}"/>
              </a:ext>
            </a:extLst>
          </p:cNvPr>
          <p:cNvSpPr txBox="1"/>
          <p:nvPr/>
        </p:nvSpPr>
        <p:spPr>
          <a:xfrm>
            <a:off x="787400" y="5936565"/>
            <a:ext cx="7569200" cy="646331"/>
          </a:xfrm>
          <a:prstGeom prst="rect">
            <a:avLst/>
          </a:prstGeom>
          <a:noFill/>
        </p:spPr>
        <p:txBody>
          <a:bodyPr wrap="square" rtlCol="0">
            <a:spAutoFit/>
          </a:bodyPr>
          <a:lstStyle/>
          <a:p>
            <a:pPr algn="ctr"/>
            <a:r>
              <a:rPr lang="bs-Latn-BA" sz="1800" dirty="0">
                <a:effectLst/>
                <a:latin typeface="Calibri" panose="020F0502020204030204" pitchFamily="34" charset="0"/>
                <a:ea typeface="Times New Roman" panose="02020603050405020304" pitchFamily="18" charset="0"/>
              </a:rPr>
              <a:t>Navedeni kriteriji mogu se koristiti kumulativno ili pojedinačno, a mogu se koristiti i dodatni kriteriji zavisno od potreba evaluacije. </a:t>
            </a:r>
            <a:endParaRPr lang="en-GB"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9895DA1-CE79-4DEC-B34B-E7133C836BCD}"/>
              </a:ext>
            </a:extLst>
          </p:cNvPr>
          <p:cNvPicPr>
            <a:picLocks noChangeAspect="1"/>
          </p:cNvPicPr>
          <p:nvPr/>
        </p:nvPicPr>
        <p:blipFill>
          <a:blip r:embed="rId7"/>
          <a:stretch>
            <a:fillRect/>
          </a:stretch>
        </p:blipFill>
        <p:spPr>
          <a:xfrm>
            <a:off x="5988465" y="3813703"/>
            <a:ext cx="1207466" cy="1174460"/>
          </a:xfrm>
          <a:prstGeom prst="rect">
            <a:avLst/>
          </a:prstGeom>
          <a:solidFill>
            <a:schemeClr val="bg1"/>
          </a:solidFill>
        </p:spPr>
      </p:pic>
    </p:spTree>
    <p:extLst>
      <p:ext uri="{BB962C8B-B14F-4D97-AF65-F5344CB8AC3E}">
        <p14:creationId xmlns:p14="http://schemas.microsoft.com/office/powerpoint/2010/main" val="347212152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A76A-CF3C-4E84-968B-7802B8059F80}"/>
              </a:ext>
            </a:extLst>
          </p:cNvPr>
          <p:cNvSpPr>
            <a:spLocks noGrp="1"/>
          </p:cNvSpPr>
          <p:nvPr>
            <p:ph type="title"/>
          </p:nvPr>
        </p:nvSpPr>
        <p:spPr>
          <a:xfrm>
            <a:off x="482600" y="321734"/>
            <a:ext cx="8178799" cy="1135737"/>
          </a:xfrm>
        </p:spPr>
        <p:txBody>
          <a:bodyPr>
            <a:normAutofit/>
          </a:bodyPr>
          <a:lstStyle/>
          <a:p>
            <a:r>
              <a:rPr lang="bs-Latn-BA" sz="3000" b="1" i="1" dirty="0">
                <a:latin typeface="Cambria" panose="02040503050406030204" pitchFamily="18" charset="0"/>
                <a:ea typeface="Cambria" panose="02040503050406030204" pitchFamily="18" charset="0"/>
              </a:rPr>
              <a:t>Relevantnost </a:t>
            </a:r>
            <a:r>
              <a:rPr lang="bs-Latn-BA" sz="3000" i="1" dirty="0">
                <a:latin typeface="Cambria" panose="02040503050406030204" pitchFamily="18" charset="0"/>
                <a:ea typeface="Cambria" panose="02040503050406030204" pitchFamily="18" charset="0"/>
              </a:rPr>
              <a:t>(usklađenost) </a:t>
            </a:r>
          </a:p>
        </p:txBody>
      </p:sp>
      <p:sp>
        <p:nvSpPr>
          <p:cNvPr id="3" name="Content Placeholder 2">
            <a:extLst>
              <a:ext uri="{FF2B5EF4-FFF2-40B4-BE49-F238E27FC236}">
                <a16:creationId xmlns:a16="http://schemas.microsoft.com/office/drawing/2014/main" id="{B27548C3-E6F4-466A-A372-EB5C0DA763BF}"/>
              </a:ext>
            </a:extLst>
          </p:cNvPr>
          <p:cNvSpPr>
            <a:spLocks noGrp="1"/>
          </p:cNvSpPr>
          <p:nvPr>
            <p:ph idx="1"/>
          </p:nvPr>
        </p:nvSpPr>
        <p:spPr>
          <a:xfrm>
            <a:off x="521100" y="1304733"/>
            <a:ext cx="7996454" cy="1646019"/>
          </a:xfrm>
        </p:spPr>
        <p:txBody>
          <a:bodyPr>
            <a:normAutofit/>
          </a:bodyPr>
          <a:lstStyle/>
          <a:p>
            <a:pPr marL="0" indent="0" algn="just">
              <a:buNone/>
            </a:pPr>
            <a:r>
              <a:rPr lang="bs-Latn-BA" b="1" dirty="0"/>
              <a:t>Relevantnost</a:t>
            </a:r>
            <a:r>
              <a:rPr lang="bs-Latn-BA" dirty="0"/>
              <a:t> se odnosi na procjenu usklađenosti odabranih ciljeva s utvrđenim problemima i javnim potrebama</a:t>
            </a:r>
          </a:p>
          <a:p>
            <a:endParaRPr lang="en-US" sz="2000" dirty="0"/>
          </a:p>
        </p:txBody>
      </p:sp>
      <p:grpSp>
        <p:nvGrpSpPr>
          <p:cNvPr id="5" name="Group 4">
            <a:extLst>
              <a:ext uri="{FF2B5EF4-FFF2-40B4-BE49-F238E27FC236}">
                <a16:creationId xmlns:a16="http://schemas.microsoft.com/office/drawing/2014/main" id="{10C8F14C-6D77-4D92-82A9-92D3F6D6CBC1}"/>
              </a:ext>
            </a:extLst>
          </p:cNvPr>
          <p:cNvGrpSpPr/>
          <p:nvPr/>
        </p:nvGrpSpPr>
        <p:grpSpPr>
          <a:xfrm>
            <a:off x="664945" y="2950752"/>
            <a:ext cx="7996454" cy="3227218"/>
            <a:chOff x="916483" y="1223"/>
            <a:chExt cx="2030015" cy="1218770"/>
          </a:xfrm>
        </p:grpSpPr>
        <p:sp>
          <p:nvSpPr>
            <p:cNvPr id="6" name="Rectangle 5">
              <a:extLst>
                <a:ext uri="{FF2B5EF4-FFF2-40B4-BE49-F238E27FC236}">
                  <a16:creationId xmlns:a16="http://schemas.microsoft.com/office/drawing/2014/main" id="{6141E700-C680-4639-BD0C-EBAE3DF75947}"/>
                </a:ext>
              </a:extLst>
            </p:cNvPr>
            <p:cNvSpPr/>
            <p:nvPr/>
          </p:nvSpPr>
          <p:spPr>
            <a:xfrm>
              <a:off x="916483" y="1984"/>
              <a:ext cx="2030015" cy="1218009"/>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sz="2000"/>
            </a:p>
          </p:txBody>
        </p:sp>
        <p:sp>
          <p:nvSpPr>
            <p:cNvPr id="7" name="TextBox 6">
              <a:extLst>
                <a:ext uri="{FF2B5EF4-FFF2-40B4-BE49-F238E27FC236}">
                  <a16:creationId xmlns:a16="http://schemas.microsoft.com/office/drawing/2014/main" id="{BCF3B819-82FB-42FB-B096-64B4D42827AF}"/>
                </a:ext>
              </a:extLst>
            </p:cNvPr>
            <p:cNvSpPr txBox="1"/>
            <p:nvPr/>
          </p:nvSpPr>
          <p:spPr>
            <a:xfrm>
              <a:off x="988046" y="1223"/>
              <a:ext cx="1901998" cy="1172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rmAutofit/>
            </a:bodyPr>
            <a:lstStyle/>
            <a:p>
              <a:pPr defTabSz="1111250">
                <a:lnSpc>
                  <a:spcPct val="90000"/>
                </a:lnSpc>
                <a:spcBef>
                  <a:spcPct val="0"/>
                </a:spcBef>
                <a:spcAft>
                  <a:spcPct val="35000"/>
                </a:spcAft>
              </a:pPr>
              <a:r>
                <a:rPr lang="bs-Latn-BA" sz="2400" dirty="0">
                  <a:latin typeface="Calibri" panose="020F0502020204030204" pitchFamily="34" charset="0"/>
                  <a:ea typeface="Times New Roman" panose="02020603050405020304" pitchFamily="18" charset="0"/>
                </a:rPr>
                <a:t>P</a:t>
              </a:r>
              <a:r>
                <a:rPr lang="bs-Latn-BA" sz="2400" dirty="0">
                  <a:effectLst/>
                  <a:latin typeface="Calibri" panose="020F0502020204030204" pitchFamily="34" charset="0"/>
                  <a:ea typeface="Times New Roman" panose="02020603050405020304" pitchFamily="18" charset="0"/>
                </a:rPr>
                <a:t>rocjenjuje da li odabrani strateški ciljevi u dovoljnoj mjeri odgovaraju na potrebe ciljnih grupa i da li su usklađeni sa zahtjevima </a:t>
              </a:r>
              <a:r>
                <a:rPr lang="bs-Latn-BA" sz="2400" dirty="0">
                  <a:latin typeface="Calibri" panose="020F0502020204030204" pitchFamily="34" charset="0"/>
                  <a:ea typeface="Times New Roman" panose="02020603050405020304" pitchFamily="18" charset="0"/>
                </a:rPr>
                <a:t>javnih politika i potreba.</a:t>
              </a:r>
            </a:p>
            <a:p>
              <a:pPr defTabSz="1111250">
                <a:lnSpc>
                  <a:spcPct val="90000"/>
                </a:lnSpc>
                <a:spcBef>
                  <a:spcPct val="0"/>
                </a:spcBef>
                <a:spcAft>
                  <a:spcPct val="35000"/>
                </a:spcAft>
              </a:pPr>
              <a:r>
                <a:rPr lang="bs-Latn-BA" sz="2400" dirty="0">
                  <a:latin typeface="Calibri" panose="020F0502020204030204" pitchFamily="34" charset="0"/>
                  <a:ea typeface="Times New Roman" panose="02020603050405020304" pitchFamily="18" charset="0"/>
                </a:rPr>
                <a:t>Posebno je važno sagledati da li su identificirani ciljevi, prioriteti i mjere u skladu sa državnim i EU prioritetima, kao i sa Okvirom za realizaciju Ciljeva održivog razvoja u BiH.</a:t>
              </a:r>
            </a:p>
          </p:txBody>
        </p:sp>
      </p:grpSp>
    </p:spTree>
    <p:extLst>
      <p:ext uri="{BB962C8B-B14F-4D97-AF65-F5344CB8AC3E}">
        <p14:creationId xmlns:p14="http://schemas.microsoft.com/office/powerpoint/2010/main" val="307695929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C05F-8274-41EC-9CC3-93F8BCB72B5E}"/>
              </a:ext>
            </a:extLst>
          </p:cNvPr>
          <p:cNvSpPr>
            <a:spLocks noGrp="1"/>
          </p:cNvSpPr>
          <p:nvPr>
            <p:ph type="title"/>
          </p:nvPr>
        </p:nvSpPr>
        <p:spPr>
          <a:xfrm>
            <a:off x="497184" y="96622"/>
            <a:ext cx="8178799" cy="1135737"/>
          </a:xfrm>
        </p:spPr>
        <p:txBody>
          <a:bodyPr>
            <a:normAutofit/>
          </a:bodyPr>
          <a:lstStyle/>
          <a:p>
            <a:r>
              <a:rPr lang="bs-Latn-BA" sz="3000" b="1" i="1" dirty="0">
                <a:latin typeface="Cambria" panose="02040503050406030204" pitchFamily="18" charset="0"/>
                <a:ea typeface="Cambria" panose="02040503050406030204" pitchFamily="18" charset="0"/>
              </a:rPr>
              <a:t>Djelotvornost </a:t>
            </a:r>
            <a:r>
              <a:rPr lang="bs-Latn-BA" sz="3000" i="1" dirty="0">
                <a:latin typeface="Cambria" panose="02040503050406030204" pitchFamily="18" charset="0"/>
                <a:ea typeface="Cambria" panose="02040503050406030204" pitchFamily="18" charset="0"/>
              </a:rPr>
              <a:t>(efikasnost) </a:t>
            </a:r>
          </a:p>
        </p:txBody>
      </p:sp>
      <p:sp>
        <p:nvSpPr>
          <p:cNvPr id="3" name="Content Placeholder 2">
            <a:extLst>
              <a:ext uri="{FF2B5EF4-FFF2-40B4-BE49-F238E27FC236}">
                <a16:creationId xmlns:a16="http://schemas.microsoft.com/office/drawing/2014/main" id="{0B978C78-41D1-4056-9548-8B736F959010}"/>
              </a:ext>
            </a:extLst>
          </p:cNvPr>
          <p:cNvSpPr>
            <a:spLocks noGrp="1"/>
          </p:cNvSpPr>
          <p:nvPr>
            <p:ph idx="1"/>
          </p:nvPr>
        </p:nvSpPr>
        <p:spPr>
          <a:xfrm>
            <a:off x="482599" y="1188720"/>
            <a:ext cx="3937149" cy="5201920"/>
          </a:xfrm>
        </p:spPr>
        <p:txBody>
          <a:bodyPr>
            <a:normAutofit/>
          </a:bodyPr>
          <a:lstStyle/>
          <a:p>
            <a:pPr marL="0" indent="0" algn="just">
              <a:buNone/>
            </a:pPr>
            <a:r>
              <a:rPr lang="bs-Latn-BA" sz="2000" b="1" dirty="0"/>
              <a:t>Djelotvornost </a:t>
            </a:r>
            <a:r>
              <a:rPr lang="bs-Latn-BA" sz="2000" dirty="0"/>
              <a:t>se odnosi na omjer planiranih i ostvarenih učinaka i predviđenih (korištenih) resursa radi postizanja optimalnog rezultata</a:t>
            </a:r>
          </a:p>
          <a:p>
            <a:pPr marL="342900" indent="-342900">
              <a:buAutoNum type="arabicPeriod"/>
            </a:pPr>
            <a:r>
              <a:rPr lang="bs-Latn-BA" sz="2000" dirty="0"/>
              <a:t>Izračunavanje utroška finansijskih sredstava za mjere i strateške projekte </a:t>
            </a:r>
          </a:p>
          <a:p>
            <a:pPr lvl="1">
              <a:buFont typeface="Courier New" panose="02070309020205020404" pitchFamily="49" charset="0"/>
              <a:buChar char="o"/>
            </a:pPr>
            <a:r>
              <a:rPr lang="bs-Latn-BA" sz="1600" dirty="0"/>
              <a:t>po godinama implementacije strateškog dokumenta </a:t>
            </a:r>
          </a:p>
          <a:p>
            <a:pPr lvl="1">
              <a:buFont typeface="Courier New" panose="02070309020205020404" pitchFamily="49" charset="0"/>
              <a:buChar char="o"/>
            </a:pPr>
            <a:r>
              <a:rPr lang="bs-Latn-BA" sz="1600" dirty="0"/>
              <a:t>po strateškim ciljevima i prioritetima</a:t>
            </a:r>
          </a:p>
          <a:p>
            <a:pPr marL="342900" indent="-342900" algn="just">
              <a:buAutoNum type="arabicPeriod"/>
            </a:pPr>
            <a:r>
              <a:rPr lang="bs-Latn-BA" sz="2000" dirty="0"/>
              <a:t>Poređenje realiziranih finansijskih sredstava u odnosu na planirana sredstva </a:t>
            </a:r>
          </a:p>
          <a:p>
            <a:pPr marL="342900" indent="-342900" algn="just">
              <a:buAutoNum type="arabicPeriod"/>
            </a:pPr>
            <a:r>
              <a:rPr lang="bs-Latn-BA" sz="2000" dirty="0"/>
              <a:t>Dodatno: Poređenje broja okončanih projekata i projekata u fazi realizacije, u odnosu na ukupan broj planiranih projekata</a:t>
            </a:r>
          </a:p>
          <a:p>
            <a:pPr marL="0" indent="0">
              <a:buNone/>
            </a:pPr>
            <a:endParaRPr lang="en-US" sz="1700" dirty="0"/>
          </a:p>
          <a:p>
            <a:endParaRPr lang="en-US" sz="1700" dirty="0"/>
          </a:p>
        </p:txBody>
      </p:sp>
      <p:sp>
        <p:nvSpPr>
          <p:cNvPr id="16" name="TextBox 15">
            <a:extLst>
              <a:ext uri="{FF2B5EF4-FFF2-40B4-BE49-F238E27FC236}">
                <a16:creationId xmlns:a16="http://schemas.microsoft.com/office/drawing/2014/main" id="{55C44C48-2EB8-407E-8BE1-4E312CD40B72}"/>
              </a:ext>
            </a:extLst>
          </p:cNvPr>
          <p:cNvSpPr txBox="1"/>
          <p:nvPr/>
        </p:nvSpPr>
        <p:spPr>
          <a:xfrm>
            <a:off x="4572000" y="1633966"/>
            <a:ext cx="4308503" cy="43800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algn="just">
              <a:spcAft>
                <a:spcPts val="600"/>
              </a:spcAft>
            </a:pPr>
            <a:r>
              <a:rPr lang="bs-Latn-BA" sz="2000" dirty="0">
                <a:solidFill>
                  <a:schemeClr val="tx1"/>
                </a:solidFill>
                <a:effectLst/>
                <a:latin typeface="Calibri" panose="020F0502020204030204" pitchFamily="34" charset="0"/>
                <a:ea typeface="Times New Roman" panose="02020603050405020304" pitchFamily="18" charset="0"/>
              </a:rPr>
              <a:t>Ova analiza omogućava izvođenje zaključaka o:</a:t>
            </a:r>
          </a:p>
          <a:p>
            <a:pPr marL="285750" indent="-285750" algn="just">
              <a:spcAft>
                <a:spcPts val="600"/>
              </a:spcAft>
              <a:buFont typeface="Arial" panose="020B0604020202020204" pitchFamily="34" charset="0"/>
              <a:buChar char="•"/>
            </a:pPr>
            <a:r>
              <a:rPr lang="bs-Latn-BA" sz="2000" dirty="0">
                <a:solidFill>
                  <a:schemeClr val="tx1"/>
                </a:solidFill>
                <a:effectLst/>
                <a:latin typeface="Calibri" panose="020F0502020204030204" pitchFamily="34" charset="0"/>
                <a:ea typeface="Times New Roman" panose="02020603050405020304" pitchFamily="18" charset="0"/>
              </a:rPr>
              <a:t>Stepenu ulaganja u pojedine tematske oblasti ili sektore</a:t>
            </a:r>
          </a:p>
          <a:p>
            <a:pPr marL="285750" indent="-285750" algn="just">
              <a:spcAft>
                <a:spcPts val="600"/>
              </a:spcAft>
              <a:buFont typeface="Arial" panose="020B0604020202020204" pitchFamily="34" charset="0"/>
              <a:buChar char="•"/>
            </a:pPr>
            <a:r>
              <a:rPr lang="bs-Latn-BA" sz="2000" dirty="0">
                <a:solidFill>
                  <a:schemeClr val="tx1"/>
                </a:solidFill>
                <a:effectLst/>
                <a:latin typeface="Calibri" panose="020F0502020204030204" pitchFamily="34" charset="0"/>
                <a:ea typeface="Times New Roman" panose="02020603050405020304" pitchFamily="18" charset="0"/>
              </a:rPr>
              <a:t>Razlozima za odstupanja u stvarnom utrošku sredstava i strukturi finansiranja u odnosu na planirani opseg i izvore finansiranja</a:t>
            </a:r>
            <a:endParaRPr lang="bs-Latn-BA" sz="2000" dirty="0">
              <a:solidFill>
                <a:schemeClr val="tx1"/>
              </a:solidFill>
              <a:latin typeface="Times New Roman" panose="02020603050405020304" pitchFamily="18" charset="0"/>
              <a:ea typeface="Times New Roman" panose="02020603050405020304" pitchFamily="18" charset="0"/>
            </a:endParaRPr>
          </a:p>
          <a:p>
            <a:pPr marL="285750" indent="-285750" algn="just">
              <a:spcAft>
                <a:spcPts val="600"/>
              </a:spcAft>
              <a:buFont typeface="Arial" panose="020B0604020202020204" pitchFamily="34" charset="0"/>
              <a:buChar char="•"/>
            </a:pPr>
            <a:r>
              <a:rPr lang="bs-Latn-BA" sz="2000" dirty="0">
                <a:solidFill>
                  <a:schemeClr val="tx1"/>
                </a:solidFill>
                <a:effectLst/>
                <a:latin typeface="Calibri" panose="020F0502020204030204" pitchFamily="34" charset="0"/>
                <a:ea typeface="Times New Roman" panose="02020603050405020304" pitchFamily="18" charset="0"/>
              </a:rPr>
              <a:t>Stepenu realizacije strateških projekata, odnosno o tome koliko je operativno planiranje realno u okviru raspoloživih finansijskih sredstava, kapaciteta institucija i datih okolnosti.</a:t>
            </a:r>
            <a:endParaRPr lang="en-US" sz="2000" kern="1200" dirty="0">
              <a:solidFill>
                <a:schemeClr val="tx1"/>
              </a:solidFill>
            </a:endParaRPr>
          </a:p>
        </p:txBody>
      </p:sp>
    </p:spTree>
    <p:extLst>
      <p:ext uri="{BB962C8B-B14F-4D97-AF65-F5344CB8AC3E}">
        <p14:creationId xmlns:p14="http://schemas.microsoft.com/office/powerpoint/2010/main" val="385810264"/>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09CE34-7D19-4D76-BB17-0A882F573112}">
  <we:reference id="wa104379177"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C2CCF91A797E428246BC4DCDA57C52" ma:contentTypeVersion="13" ma:contentTypeDescription="Create a new document." ma:contentTypeScope="" ma:versionID="1550012a527c6e0234cd720578f6a315">
  <xsd:schema xmlns:xsd="http://www.w3.org/2001/XMLSchema" xmlns:xs="http://www.w3.org/2001/XMLSchema" xmlns:p="http://schemas.microsoft.com/office/2006/metadata/properties" xmlns:ns3="0b3a3bc0-3152-477e-b763-ab5b39cf85ac" xmlns:ns4="eeeb78c5-bc88-4add-ad32-76fa4a4f666f" targetNamespace="http://schemas.microsoft.com/office/2006/metadata/properties" ma:root="true" ma:fieldsID="1e58fa3f0461c44f2b47ff7b80c04025" ns3:_="" ns4:_="">
    <xsd:import namespace="0b3a3bc0-3152-477e-b763-ab5b39cf85ac"/>
    <xsd:import namespace="eeeb78c5-bc88-4add-ad32-76fa4a4f666f"/>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a3bc0-3152-477e-b763-ab5b39cf85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hidden="true"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eb78c5-bc88-4add-ad32-76fa4a4f66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F742AC-8465-446C-B185-ABD0F80A14A9}">
  <ds:schemaRefs>
    <ds:schemaRef ds:uri="0b3a3bc0-3152-477e-b763-ab5b39cf85ac"/>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eeeb78c5-bc88-4add-ad32-76fa4a4f666f"/>
    <ds:schemaRef ds:uri="http://purl.org/dc/terms/"/>
  </ds:schemaRefs>
</ds:datastoreItem>
</file>

<file path=customXml/itemProps2.xml><?xml version="1.0" encoding="utf-8"?>
<ds:datastoreItem xmlns:ds="http://schemas.openxmlformats.org/officeDocument/2006/customXml" ds:itemID="{8F296071-CE11-42F7-B1F7-B6C3249C9D6E}">
  <ds:schemaRefs>
    <ds:schemaRef ds:uri="http://schemas.microsoft.com/sharepoint/v3/contenttype/forms"/>
  </ds:schemaRefs>
</ds:datastoreItem>
</file>

<file path=customXml/itemProps3.xml><?xml version="1.0" encoding="utf-8"?>
<ds:datastoreItem xmlns:ds="http://schemas.openxmlformats.org/officeDocument/2006/customXml" ds:itemID="{AE40C831-4A88-4640-BDBE-C400F8D26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a3bc0-3152-477e-b763-ab5b39cf85ac"/>
    <ds:schemaRef ds:uri="eeeb78c5-bc88-4add-ad32-76fa4a4f66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14966</TotalTime>
  <Words>2323</Words>
  <Application>Microsoft Office PowerPoint</Application>
  <PresentationFormat>On-screen Show (4:3)</PresentationFormat>
  <Paragraphs>244</Paragraphs>
  <Slides>25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Courier New</vt:lpstr>
      <vt:lpstr>Times New Roman</vt:lpstr>
      <vt:lpstr>Office Theme</vt:lpstr>
      <vt:lpstr>Document</vt:lpstr>
      <vt:lpstr>Uvođenje prakse evaluacija razvojnih dokumenata u Bosni i Hercegovini-Primjer Strategije razvoja FBiH 2021-2027  Nijaz Avdukić  Rijad Kovač</vt:lpstr>
      <vt:lpstr>PowerPoint Presentation</vt:lpstr>
      <vt:lpstr>Sistem razvojnog planiranja i upravljanja razvojem u Federaciji BiH</vt:lpstr>
      <vt:lpstr>PowerPoint Presentation</vt:lpstr>
      <vt:lpstr>Ključni principi, ciljevi, kriteriji, koristi i vrste evaluacije strateških dokumenata u FBiH</vt:lpstr>
      <vt:lpstr>Ciljevi evaluacije </vt:lpstr>
      <vt:lpstr>Kriteriji za provedbu evaluacije strateških  dokumenata </vt:lpstr>
      <vt:lpstr>Relevantnost (usklađenost) </vt:lpstr>
      <vt:lpstr>Djelotvornost (efikasnost) </vt:lpstr>
      <vt:lpstr>Učinkovitost (efektivnost)</vt:lpstr>
      <vt:lpstr>Uticaj</vt:lpstr>
      <vt:lpstr>Održivost</vt:lpstr>
      <vt:lpstr>Ilustrativni pregled slijeda provođenja ex-ante evaluacije i evaluacije u toku  (karakteristično za strateške dokumenta na nivou Federacije BiH, po fazama razvojnog planiranja i upravljanja razvojem)</vt:lpstr>
      <vt:lpstr>Ex-ante evaluacija – pristup </vt:lpstr>
      <vt:lpstr>Ex-ante evaluacija – nadležne institucije</vt:lpstr>
      <vt:lpstr>PowerPoint Presentation</vt:lpstr>
      <vt:lpstr>PowerPoint Presentation</vt:lpstr>
      <vt:lpstr>Ex-ante evaluacija – pitanja</vt:lpstr>
      <vt:lpstr>PowerPoint Presentation</vt:lpstr>
      <vt:lpstr>Evaluacija u toku</vt:lpstr>
      <vt:lpstr>Evaluacija u toku – pristup</vt:lpstr>
      <vt:lpstr>Evaluacija u toku – najčešće korištena pitanja </vt:lpstr>
      <vt:lpstr>Uporedni pregled ex-ante evaluacije i evaluacije u toku – SLIČNOSTI </vt:lpstr>
      <vt:lpstr>Primjer-FBiH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Izrada strateških dokumenata u Federaciji Bosne i Hercegovine</dc:title>
  <dc:creator/>
  <cp:lastModifiedBy>Rijad Kovac</cp:lastModifiedBy>
  <cp:revision>383</cp:revision>
  <dcterms:created xsi:type="dcterms:W3CDTF">2020-03-10T10:52:10Z</dcterms:created>
  <dcterms:modified xsi:type="dcterms:W3CDTF">2023-09-27T20:57:09Z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0x0101005CC2CCF91A797E428246BC4DCDA57C52</vt:lpwstr>
  </property>
</Properties>
</file>